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25"/>
  </p:notesMasterIdLst>
  <p:sldIdLst>
    <p:sldId id="343" r:id="rId2"/>
    <p:sldId id="284" r:id="rId3"/>
    <p:sldId id="370" r:id="rId4"/>
    <p:sldId id="342" r:id="rId5"/>
    <p:sldId id="372" r:id="rId6"/>
    <p:sldId id="285" r:id="rId7"/>
    <p:sldId id="350" r:id="rId8"/>
    <p:sldId id="358" r:id="rId9"/>
    <p:sldId id="360" r:id="rId10"/>
    <p:sldId id="356" r:id="rId11"/>
    <p:sldId id="368" r:id="rId12"/>
    <p:sldId id="365" r:id="rId13"/>
    <p:sldId id="371" r:id="rId14"/>
    <p:sldId id="361" r:id="rId15"/>
    <p:sldId id="362" r:id="rId16"/>
    <p:sldId id="363" r:id="rId17"/>
    <p:sldId id="376" r:id="rId18"/>
    <p:sldId id="366" r:id="rId19"/>
    <p:sldId id="377" r:id="rId20"/>
    <p:sldId id="367" r:id="rId21"/>
    <p:sldId id="364" r:id="rId22"/>
    <p:sldId id="374" r:id="rId23"/>
    <p:sldId id="373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Foster" initials="RF" lastIdx="1" clrIdx="0">
    <p:extLst>
      <p:ext uri="{19B8F6BF-5375-455C-9EA6-DF929625EA0E}">
        <p15:presenceInfo xmlns:p15="http://schemas.microsoft.com/office/powerpoint/2012/main" userId="S-1-5-21-1708537768-1292428093-725345543-2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9"/>
    <a:srgbClr val="F6F9FF"/>
    <a:srgbClr val="EDEFF7"/>
    <a:srgbClr val="D0D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34" autoAdjust="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F85E84-69C4-4ED8-BA67-DBE8422C8C6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3EB219-4E46-4EA4-86D1-85691B537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3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2" y="4450189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2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6" indent="0" algn="ctr">
              <a:buNone/>
              <a:defRPr sz="2400"/>
            </a:lvl2pPr>
            <a:lvl3pPr marL="914411" indent="0" algn="ctr">
              <a:buNone/>
              <a:defRPr sz="2400"/>
            </a:lvl3pPr>
            <a:lvl4pPr marL="1371617" indent="0" algn="ctr">
              <a:buNone/>
              <a:defRPr sz="2000"/>
            </a:lvl4pPr>
            <a:lvl5pPr marL="1828823" indent="0" algn="ctr">
              <a:buNone/>
              <a:defRPr sz="2000"/>
            </a:lvl5pPr>
            <a:lvl6pPr marL="2286029" indent="0" algn="ctr">
              <a:buNone/>
              <a:defRPr sz="2000"/>
            </a:lvl6pPr>
            <a:lvl7pPr marL="2743234" indent="0" algn="ctr">
              <a:buNone/>
              <a:defRPr sz="2000"/>
            </a:lvl7pPr>
            <a:lvl8pPr marL="3200440" indent="0" algn="ctr">
              <a:buNone/>
              <a:defRPr sz="2000"/>
            </a:lvl8pPr>
            <a:lvl9pPr marL="3657646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8" y="0"/>
            <a:ext cx="8840942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2" y="3135207"/>
            <a:ext cx="4886853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30" y="633875"/>
            <a:ext cx="5981172" cy="5590250"/>
          </a:xfrm>
        </p:spPr>
        <p:txBody>
          <a:bodyPr anchor="ctr">
            <a:normAutofit/>
          </a:bodyPr>
          <a:lstStyle>
            <a:lvl1pPr marL="342905" indent="-342905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75" indent="-342905">
              <a:buClr>
                <a:schemeClr val="tx1"/>
              </a:buClr>
              <a:buFont typeface="+mj-lt"/>
              <a:buAutoNum type="arabicPeriod"/>
              <a:defRPr sz="1400">
                <a:solidFill>
                  <a:schemeClr val="tx1"/>
                </a:solidFill>
              </a:defRPr>
            </a:lvl2pPr>
            <a:lvl3pPr marL="612656" indent="-228603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795538" indent="-228603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4pPr>
            <a:lvl5pPr marL="978420" indent="-228603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2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1" y="942871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1" y="1973589"/>
            <a:ext cx="5711810" cy="394154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53" indent="-182882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35" indent="-182882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18" indent="-182882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700" indent="-182882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21039"/>
            <a:ext cx="4589131" cy="5603086"/>
          </a:xfr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53" indent="-182882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35" indent="-182882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18" indent="-182882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700" indent="-182882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5000" y="3927895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5001" y="603250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4298078"/>
            <a:ext cx="10113644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213717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80" y="6446839"/>
            <a:ext cx="6818261" cy="365125"/>
          </a:xfrm>
        </p:spPr>
        <p:txBody>
          <a:bodyPr/>
          <a:lstStyle/>
          <a:p>
            <a:pPr algn="l"/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4217870" y="1"/>
            <a:ext cx="3599236" cy="68579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2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6" indent="0" algn="ctr">
              <a:buNone/>
              <a:defRPr sz="2400"/>
            </a:lvl2pPr>
            <a:lvl3pPr marL="914411" indent="0" algn="ctr">
              <a:buNone/>
              <a:defRPr sz="2400"/>
            </a:lvl3pPr>
            <a:lvl4pPr marL="1371617" indent="0" algn="ctr">
              <a:buNone/>
              <a:defRPr sz="2000"/>
            </a:lvl4pPr>
            <a:lvl5pPr marL="1828823" indent="0" algn="ctr">
              <a:buNone/>
              <a:defRPr sz="2000"/>
            </a:lvl5pPr>
            <a:lvl6pPr marL="2286029" indent="0" algn="ctr">
              <a:buNone/>
              <a:defRPr sz="2000"/>
            </a:lvl6pPr>
            <a:lvl7pPr marL="2743234" indent="0" algn="ctr">
              <a:buNone/>
              <a:defRPr sz="2000"/>
            </a:lvl7pPr>
            <a:lvl8pPr marL="3200440" indent="0" algn="ctr">
              <a:buNone/>
              <a:defRPr sz="2000"/>
            </a:lvl8pPr>
            <a:lvl9pPr marL="3657646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707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>
            <a:extLst>
              <a:ext uri="{FF2B5EF4-FFF2-40B4-BE49-F238E27FC236}">
                <a16:creationId xmlns:a16="http://schemas.microsoft.com/office/drawing/2014/main" id="{64248D99-2B30-464D-B9B7-4E5C3A1F3FB2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3FAFF55B-FDE6-394B-A39B-22627D8FB6EA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7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5"/>
            <a:ext cx="4639737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3" y="2057400"/>
            <a:ext cx="4639737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3" y="2958274"/>
            <a:ext cx="4639737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99E345E4-E77C-484E-9FBB-E4EC71F08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22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83ACCAC0-2C8A-CE43-8C55-22BB53C73920}"/>
              </a:ext>
            </a:extLst>
          </p:cNvPr>
          <p:cNvSpPr/>
          <p:nvPr userDrawn="1"/>
        </p:nvSpPr>
        <p:spPr>
          <a:xfrm flipH="1">
            <a:off x="0" y="0"/>
            <a:ext cx="335105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4076461-FF7A-8843-B7F9-D041F3FB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39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2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80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4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229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5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6"/>
            <a:ext cx="5632450" cy="5591175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5756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5756" y="2281658"/>
            <a:ext cx="4157296" cy="3633471"/>
          </a:xfr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70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53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35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1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6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1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5" y="831287"/>
            <a:ext cx="4016206" cy="5195425"/>
          </a:xfrm>
        </p:spPr>
        <p:txBody>
          <a:bodyPr anchor="ctr">
            <a:normAutofit/>
          </a:bodyPr>
          <a:lstStyle>
            <a:lvl1pPr marL="342905" indent="-342905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75" indent="-342905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56" indent="-228603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38" indent="-228603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20" indent="-228603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/>
            <a:r>
              <a:rPr lang="en-US" noProof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2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2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7" y="6446839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noProof="0" smtClean="0"/>
              <a:t>10/26/2020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446839"/>
            <a:ext cx="6818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9"/>
            <a:ext cx="780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  <p:sldLayoutId id="2147483675" r:id="rId3"/>
    <p:sldLayoutId id="2147483684" r:id="rId4"/>
    <p:sldLayoutId id="2147483678" r:id="rId5"/>
    <p:sldLayoutId id="2147483688" r:id="rId6"/>
    <p:sldLayoutId id="2147483679" r:id="rId7"/>
    <p:sldLayoutId id="2147483692" r:id="rId8"/>
    <p:sldLayoutId id="2147483691" r:id="rId9"/>
    <p:sldLayoutId id="2147483690" r:id="rId10"/>
    <p:sldLayoutId id="2147483689" r:id="rId11"/>
    <p:sldLayoutId id="2147483683" r:id="rId12"/>
  </p:sldLayoutIdLst>
  <p:hf sldNum="0"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1" indent="-91441" algn="l" defTabSz="914411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53" indent="-182882" algn="l" defTabSz="914411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35" indent="-182882" algn="l" defTabSz="914411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18" indent="-182882" algn="l" defTabSz="914411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700" indent="-182882" algn="l" defTabSz="914411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14" indent="-228603" algn="l" defTabSz="91441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16" indent="-228603" algn="l" defTabSz="91441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19" indent="-228603" algn="l" defTabSz="91441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21" indent="-228603" algn="l" defTabSz="91441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hyperlink" Target="https://ocedarcommercial.com/flip_book/mobile/index.html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cedarcommercial.com/covid-19-update-2/" TargetMode="External"/><Relationship Id="rId5" Type="http://schemas.openxmlformats.org/officeDocument/2006/relationships/hyperlink" Target="http://www.ocedarcommercial.com/" TargetMode="External"/><Relationship Id="rId4" Type="http://schemas.openxmlformats.org/officeDocument/2006/relationships/hyperlink" Target="https://www.youtube.com/c/ocedarcommercialproduct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jpeg"/><Relationship Id="rId10" Type="http://schemas.openxmlformats.org/officeDocument/2006/relationships/image" Target="../media/image41.emf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9799" y="1696160"/>
            <a:ext cx="7862162" cy="3465679"/>
          </a:xfrm>
        </p:spPr>
        <p:txBody>
          <a:bodyPr>
            <a:noAutofit/>
          </a:bodyPr>
          <a:lstStyle/>
          <a:p>
            <a:pPr algn="ctr"/>
            <a:r>
              <a:rPr lang="en-US" cap="none" dirty="0"/>
              <a:t>Nexstep Commercial Products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F6D6CF-8D73-6643-A348-53AAE29FD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7891" y="5319933"/>
            <a:ext cx="10058400" cy="709126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/>
              <a:t>(</a:t>
            </a:r>
            <a:r>
              <a:rPr lang="en-US" sz="3200" b="1" i="1" cap="none" dirty="0"/>
              <a:t>Exclusive Licensee of O-Cedar</a:t>
            </a:r>
            <a:r>
              <a:rPr lang="en-US" sz="3200" i="1" dirty="0"/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0B8970-BF9B-4F9E-B4B1-24B5C77EDD68}"/>
              </a:ext>
            </a:extLst>
          </p:cNvPr>
          <p:cNvCxnSpPr>
            <a:cxnSpLocks/>
          </p:cNvCxnSpPr>
          <p:nvPr/>
        </p:nvCxnSpPr>
        <p:spPr>
          <a:xfrm flipH="1">
            <a:off x="-10510" y="4443767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CE685-6A90-43C2-82D9-35998124764B}"/>
              </a:ext>
            </a:extLst>
          </p:cNvPr>
          <p:cNvCxnSpPr>
            <a:cxnSpLocks/>
          </p:cNvCxnSpPr>
          <p:nvPr/>
        </p:nvCxnSpPr>
        <p:spPr>
          <a:xfrm flipH="1">
            <a:off x="11552316" y="4443767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B3F3010-11FE-424F-AE11-6D59D4B60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328" y="62633"/>
            <a:ext cx="1784195" cy="1645920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8C89B8-7496-478C-BAB4-1668E8D103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77" y="199793"/>
            <a:ext cx="502920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5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52" y="2768082"/>
            <a:ext cx="1916068" cy="1791477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solidFill>
                  <a:schemeClr val="tx1"/>
                </a:solidFill>
              </a:rPr>
              <a:t>Long Handle Display Cart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507618-6DA6-4D53-9E91-D146D982EB63}"/>
              </a:ext>
            </a:extLst>
          </p:cNvPr>
          <p:cNvCxnSpPr>
            <a:cxnSpLocks/>
          </p:cNvCxnSpPr>
          <p:nvPr/>
        </p:nvCxnSpPr>
        <p:spPr>
          <a:xfrm flipH="1">
            <a:off x="-10510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9CEBC4-78FB-4BD5-B510-BD8BBD1B6B2F}"/>
              </a:ext>
            </a:extLst>
          </p:cNvPr>
          <p:cNvCxnSpPr>
            <a:cxnSpLocks/>
          </p:cNvCxnSpPr>
          <p:nvPr/>
        </p:nvCxnSpPr>
        <p:spPr>
          <a:xfrm flipH="1">
            <a:off x="11564947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cage&#10;&#10;Description automatically generated">
            <a:extLst>
              <a:ext uri="{FF2B5EF4-FFF2-40B4-BE49-F238E27FC236}">
                <a16:creationId xmlns:a16="http://schemas.microsoft.com/office/drawing/2014/main" id="{8E9DC46C-34BC-4E3F-A27A-4C854398C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6885" y="1240442"/>
            <a:ext cx="3185450" cy="457200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1015335D-CF03-42B8-B2B5-0EA82DCBFD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9177" y="88647"/>
            <a:ext cx="1248558" cy="1151795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CDC32BF-90F2-4A91-B4AC-F188D14DBD66}"/>
              </a:ext>
            </a:extLst>
          </p:cNvPr>
          <p:cNvSpPr txBox="1">
            <a:spLocks/>
          </p:cNvSpPr>
          <p:nvPr/>
        </p:nvSpPr>
        <p:spPr>
          <a:xfrm>
            <a:off x="637563" y="330128"/>
            <a:ext cx="9134026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+mn-lt"/>
              </a:rPr>
              <a:t>Showroom standouts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D2F74-1F11-4BD5-B214-5B2B8250EC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3" t="4371" r="7876" b="6484"/>
          <a:stretch/>
        </p:blipFill>
        <p:spPr>
          <a:xfrm>
            <a:off x="6396406" y="1240442"/>
            <a:ext cx="3139618" cy="457200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C3FBFD-D92F-4FB1-8A2C-BAB6B77C55C9}"/>
              </a:ext>
            </a:extLst>
          </p:cNvPr>
          <p:cNvSpPr txBox="1">
            <a:spLocks/>
          </p:cNvSpPr>
          <p:nvPr/>
        </p:nvSpPr>
        <p:spPr>
          <a:xfrm>
            <a:off x="9587196" y="2939144"/>
            <a:ext cx="1916068" cy="1449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none" dirty="0">
                <a:solidFill>
                  <a:schemeClr val="tx1"/>
                </a:solidFill>
              </a:rPr>
              <a:t>Microfiber Cleaning Station</a:t>
            </a:r>
          </a:p>
        </p:txBody>
      </p:sp>
    </p:spTree>
    <p:extLst>
      <p:ext uri="{BB962C8B-B14F-4D97-AF65-F5344CB8AC3E}">
        <p14:creationId xmlns:p14="http://schemas.microsoft.com/office/powerpoint/2010/main" val="128760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2" y="1036177"/>
            <a:ext cx="5989876" cy="58758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PREMIER </a:t>
            </a:r>
            <a:br>
              <a:rPr lang="en-US" b="1" dirty="0">
                <a:solidFill>
                  <a:srgbClr val="191919"/>
                </a:solidFill>
              </a:rPr>
            </a:br>
            <a:r>
              <a:rPr lang="en-US" b="1" dirty="0">
                <a:solidFill>
                  <a:srgbClr val="191919"/>
                </a:solidFill>
              </a:rPr>
              <a:t>Cleaning Tools</a:t>
            </a: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FD0D7DF9-AA9E-41CB-841C-857AC46D29BE}"/>
              </a:ext>
            </a:extLst>
          </p:cNvPr>
          <p:cNvSpPr/>
          <p:nvPr/>
        </p:nvSpPr>
        <p:spPr>
          <a:xfrm>
            <a:off x="9853128" y="5116855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NOW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DA415A8-8E0B-404B-ABFE-3CAB684398AD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595507" y="644908"/>
            <a:ext cx="4654841" cy="557784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AF4034C-7DEC-4E2F-BF95-ACFB8F98E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0924" y="2365475"/>
            <a:ext cx="5831092" cy="275138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/>
              <a:t>Sleek cleaning solutions designed to upgrade and enhance the cleaning experience and appearance. </a:t>
            </a:r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i="1" dirty="0"/>
              <a:t>Subtle yet powerful cleaning presence in any business.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518FFB-54D9-4286-933F-5A7C7234746B}"/>
              </a:ext>
            </a:extLst>
          </p:cNvPr>
          <p:cNvCxnSpPr>
            <a:cxnSpLocks/>
          </p:cNvCxnSpPr>
          <p:nvPr/>
        </p:nvCxnSpPr>
        <p:spPr>
          <a:xfrm flipH="1">
            <a:off x="1" y="1680598"/>
            <a:ext cx="576072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2E6432-53C5-4A9F-837D-E9ACB9120DDB}"/>
              </a:ext>
            </a:extLst>
          </p:cNvPr>
          <p:cNvCxnSpPr>
            <a:cxnSpLocks/>
          </p:cNvCxnSpPr>
          <p:nvPr/>
        </p:nvCxnSpPr>
        <p:spPr>
          <a:xfrm flipH="1">
            <a:off x="-2" y="5176832"/>
            <a:ext cx="576072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B51B5A-3E04-4255-AE60-9B720198EAEF}"/>
              </a:ext>
            </a:extLst>
          </p:cNvPr>
          <p:cNvCxnSpPr>
            <a:cxnSpLocks/>
          </p:cNvCxnSpPr>
          <p:nvPr/>
        </p:nvCxnSpPr>
        <p:spPr>
          <a:xfrm flipH="1">
            <a:off x="11544208" y="1680598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60ECD3-683A-414F-8001-764E41274936}"/>
              </a:ext>
            </a:extLst>
          </p:cNvPr>
          <p:cNvCxnSpPr>
            <a:cxnSpLocks/>
          </p:cNvCxnSpPr>
          <p:nvPr/>
        </p:nvCxnSpPr>
        <p:spPr>
          <a:xfrm flipH="1">
            <a:off x="11553173" y="5163101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70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1" y="1036177"/>
            <a:ext cx="6143291" cy="58758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PREMIER</a:t>
            </a:r>
            <a:br>
              <a:rPr lang="en-US" b="1" dirty="0">
                <a:solidFill>
                  <a:srgbClr val="191919"/>
                </a:solidFill>
              </a:rPr>
            </a:br>
            <a:r>
              <a:rPr lang="en-US" b="1" dirty="0">
                <a:solidFill>
                  <a:srgbClr val="191919"/>
                </a:solidFill>
              </a:rPr>
              <a:t> Bi-Level Floor Scrub Brush w/Ends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FA8A-6889-4797-8317-D501C996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4392" y="1973589"/>
            <a:ext cx="5919355" cy="394154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The most demanding cleaning tasks </a:t>
            </a:r>
          </a:p>
          <a:p>
            <a:pPr algn="ctr">
              <a:spcBef>
                <a:spcPts val="0"/>
              </a:spcBef>
            </a:pPr>
            <a:r>
              <a:rPr lang="en-US" dirty="0"/>
              <a:t>done with Premier ease! </a:t>
            </a:r>
          </a:p>
          <a:p>
            <a:pPr algn="ctr">
              <a:spcBef>
                <a:spcPts val="0"/>
              </a:spcBef>
            </a:pPr>
            <a:endParaRPr lang="en-US" dirty="0"/>
          </a:p>
          <a:p>
            <a:pPr algn="ctr">
              <a:spcBef>
                <a:spcPts val="0"/>
              </a:spcBef>
            </a:pPr>
            <a:r>
              <a:rPr lang="en-US" dirty="0"/>
              <a:t>Designed for efficient scrubbing of flat surfaces, under</a:t>
            </a:r>
          </a:p>
          <a:p>
            <a:pPr algn="ctr">
              <a:spcBef>
                <a:spcPts val="0"/>
              </a:spcBef>
            </a:pPr>
            <a:r>
              <a:rPr lang="en-US" dirty="0"/>
              <a:t>counters, around equipment, and along baseboards without having to change tools.</a:t>
            </a:r>
          </a:p>
          <a:p>
            <a:pPr algn="ctr">
              <a:spcBef>
                <a:spcPts val="0"/>
              </a:spcBef>
            </a:pPr>
            <a:endParaRPr lang="en-US" i="1" dirty="0"/>
          </a:p>
          <a:p>
            <a:pPr algn="ctr">
              <a:spcBef>
                <a:spcPts val="0"/>
              </a:spcBef>
            </a:pPr>
            <a:endParaRPr lang="en-US" i="1" dirty="0"/>
          </a:p>
          <a:p>
            <a:pPr algn="ctr">
              <a:spcBef>
                <a:spcPts val="0"/>
              </a:spcBef>
            </a:pPr>
            <a:endParaRPr lang="en-US" dirty="0"/>
          </a:p>
          <a:p>
            <a:pPr marL="91441" lvl="1" indent="-91441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b="1" dirty="0"/>
              <a:t>#96617: Premier Bi-Level Floor Scrub Brush w/Ends &amp; Handle</a:t>
            </a:r>
          </a:p>
          <a:p>
            <a:pPr marL="91441" lvl="1" indent="-91441">
              <a:spcBef>
                <a:spcPts val="18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b="1" dirty="0"/>
              <a:t>#6617:  Premier Bi-Level Floor Scrub w/Ends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E2904390-BEB4-419E-9848-6EDBD1E1332B}"/>
              </a:ext>
            </a:extLst>
          </p:cNvPr>
          <p:cNvSpPr/>
          <p:nvPr/>
        </p:nvSpPr>
        <p:spPr>
          <a:xfrm>
            <a:off x="9853128" y="5182169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</a:t>
            </a:r>
          </a:p>
          <a:p>
            <a:pPr algn="ctr"/>
            <a:r>
              <a:rPr lang="en-US" sz="1600" b="1" dirty="0">
                <a:solidFill>
                  <a:srgbClr val="191919"/>
                </a:solidFill>
              </a:rPr>
              <a:t>SOON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3FA3EF-6366-4102-A396-7CF61CC15589}"/>
              </a:ext>
            </a:extLst>
          </p:cNvPr>
          <p:cNvCxnSpPr>
            <a:cxnSpLocks/>
          </p:cNvCxnSpPr>
          <p:nvPr/>
        </p:nvCxnSpPr>
        <p:spPr>
          <a:xfrm>
            <a:off x="-10511" y="1698071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C9445E-7380-4770-9DF4-C6371DEB5EE8}"/>
              </a:ext>
            </a:extLst>
          </p:cNvPr>
          <p:cNvCxnSpPr>
            <a:cxnSpLocks/>
          </p:cNvCxnSpPr>
          <p:nvPr/>
        </p:nvCxnSpPr>
        <p:spPr>
          <a:xfrm>
            <a:off x="-10510" y="5164822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09BCE-DF7E-4117-B8E8-1BA541F69C1D}"/>
              </a:ext>
            </a:extLst>
          </p:cNvPr>
          <p:cNvCxnSpPr>
            <a:cxnSpLocks/>
          </p:cNvCxnSpPr>
          <p:nvPr/>
        </p:nvCxnSpPr>
        <p:spPr>
          <a:xfrm>
            <a:off x="11562826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A3668F-DD68-49CE-B9CF-DB3EA0465EA5}"/>
              </a:ext>
            </a:extLst>
          </p:cNvPr>
          <p:cNvCxnSpPr>
            <a:cxnSpLocks/>
          </p:cNvCxnSpPr>
          <p:nvPr/>
        </p:nvCxnSpPr>
        <p:spPr>
          <a:xfrm>
            <a:off x="11562826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8389DC4-C94E-47DF-A93B-04D1715C64AF}"/>
              </a:ext>
            </a:extLst>
          </p:cNvPr>
          <p:cNvSpPr/>
          <p:nvPr/>
        </p:nvSpPr>
        <p:spPr>
          <a:xfrm>
            <a:off x="10585072" y="310945"/>
            <a:ext cx="1292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rgbClr val="19191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B2987-E390-45FB-8202-FDF0E0DBE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44" y="520117"/>
            <a:ext cx="4776687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7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2" y="1036177"/>
            <a:ext cx="5989876" cy="58758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COLOR CODED </a:t>
            </a:r>
            <a:br>
              <a:rPr lang="en-US" b="1" dirty="0">
                <a:solidFill>
                  <a:srgbClr val="191919"/>
                </a:solidFill>
              </a:rPr>
            </a:br>
            <a:r>
              <a:rPr lang="en-US" b="1" dirty="0">
                <a:solidFill>
                  <a:srgbClr val="191919"/>
                </a:solidFill>
              </a:rPr>
              <a:t>Foodservice Products</a:t>
            </a: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FD0D7DF9-AA9E-41CB-841C-857AC46D29BE}"/>
              </a:ext>
            </a:extLst>
          </p:cNvPr>
          <p:cNvSpPr/>
          <p:nvPr/>
        </p:nvSpPr>
        <p:spPr>
          <a:xfrm>
            <a:off x="9853128" y="5116855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NOW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AF4034C-7DEC-4E2F-BF95-ACFB8F98E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2" y="2738700"/>
            <a:ext cx="5831092" cy="275138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baseline="0" dirty="0">
                <a:solidFill>
                  <a:srgbClr val="F60026"/>
                </a:solidFill>
                <a:latin typeface="+mj-lt"/>
              </a:rPr>
              <a:t>RED</a:t>
            </a:r>
            <a:r>
              <a:rPr lang="en-US" sz="2800" b="0" i="0" u="none" strike="noStrike" baseline="0" dirty="0">
                <a:solidFill>
                  <a:srgbClr val="F60026"/>
                </a:solidFill>
                <a:latin typeface="+mj-lt"/>
              </a:rPr>
              <a:t>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+mj-lt"/>
              </a:rPr>
              <a:t>Back-of-the-House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400" i="1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400" b="0" i="1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baseline="0" dirty="0">
                <a:solidFill>
                  <a:srgbClr val="001AE6"/>
                </a:solidFill>
                <a:latin typeface="+mj-lt"/>
              </a:rPr>
              <a:t>BLUE</a:t>
            </a:r>
            <a:r>
              <a:rPr lang="en-US" sz="2800" b="0" i="0" u="none" strike="noStrike" baseline="0" dirty="0">
                <a:solidFill>
                  <a:srgbClr val="001AE6"/>
                </a:solidFill>
                <a:latin typeface="+mj-lt"/>
              </a:rPr>
              <a:t>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+mj-lt"/>
              </a:rPr>
              <a:t>Front-of-the-House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0C7A9C-7931-4825-B6FB-0D6E91127F10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04838" y="640080"/>
            <a:ext cx="4659215" cy="55778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098BAC-5755-4E7B-84AD-51CF390F23A9}"/>
              </a:ext>
            </a:extLst>
          </p:cNvPr>
          <p:cNvCxnSpPr>
            <a:cxnSpLocks/>
          </p:cNvCxnSpPr>
          <p:nvPr/>
        </p:nvCxnSpPr>
        <p:spPr>
          <a:xfrm flipH="1">
            <a:off x="11544208" y="1680598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2BFBE8-9662-4215-A326-4BDE63E448B8}"/>
              </a:ext>
            </a:extLst>
          </p:cNvPr>
          <p:cNvCxnSpPr>
            <a:cxnSpLocks/>
          </p:cNvCxnSpPr>
          <p:nvPr/>
        </p:nvCxnSpPr>
        <p:spPr>
          <a:xfrm flipH="1">
            <a:off x="11551920" y="5138982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CC9B17-6432-4E6F-86DF-F8BC8F25F539}"/>
              </a:ext>
            </a:extLst>
          </p:cNvPr>
          <p:cNvCxnSpPr>
            <a:cxnSpLocks/>
          </p:cNvCxnSpPr>
          <p:nvPr/>
        </p:nvCxnSpPr>
        <p:spPr>
          <a:xfrm flipH="1">
            <a:off x="-5830" y="1680598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5FD61-5907-4BFE-9798-CDF5FD11DE3F}"/>
              </a:ext>
            </a:extLst>
          </p:cNvPr>
          <p:cNvCxnSpPr>
            <a:cxnSpLocks/>
          </p:cNvCxnSpPr>
          <p:nvPr/>
        </p:nvCxnSpPr>
        <p:spPr>
          <a:xfrm flipH="1">
            <a:off x="-5830" y="5177402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66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4EDB4A-B0A8-42D9-8CC0-4891C6DF8C70}"/>
              </a:ext>
            </a:extLst>
          </p:cNvPr>
          <p:cNvCxnSpPr>
            <a:cxnSpLocks/>
          </p:cNvCxnSpPr>
          <p:nvPr/>
        </p:nvCxnSpPr>
        <p:spPr>
          <a:xfrm>
            <a:off x="0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942870"/>
            <a:ext cx="5711810" cy="4428495"/>
          </a:xfrm>
        </p:spPr>
        <p:txBody>
          <a:bodyPr anchor="ctr">
            <a:normAutofit/>
          </a:bodyPr>
          <a:lstStyle/>
          <a:p>
            <a:pPr algn="ctr">
              <a:spcBef>
                <a:spcPts val="1800"/>
              </a:spcBef>
            </a:pPr>
            <a:r>
              <a:rPr lang="en-US" sz="4000" b="1" dirty="0">
                <a:solidFill>
                  <a:srgbClr val="191919"/>
                </a:solidFill>
              </a:rPr>
              <a:t>NEW Items </a:t>
            </a:r>
            <a:br>
              <a:rPr lang="en-US" sz="4000" b="1" dirty="0">
                <a:solidFill>
                  <a:srgbClr val="191919"/>
                </a:solidFill>
              </a:rPr>
            </a:br>
            <a:br>
              <a:rPr lang="en-US" sz="4000" b="1" dirty="0">
                <a:solidFill>
                  <a:srgbClr val="191919"/>
                </a:solidFill>
              </a:rPr>
            </a:br>
            <a:r>
              <a:rPr lang="en-US" sz="4000" b="1" i="1" dirty="0">
                <a:solidFill>
                  <a:srgbClr val="191919"/>
                </a:solidFill>
              </a:rPr>
              <a:t>Focus on COVID-19</a:t>
            </a:r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C062916F-C092-499C-B58B-3F4C47E2DA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40" y="1137894"/>
            <a:ext cx="4589130" cy="4233473"/>
          </a:xfrm>
          <a:prstGeom prst="rect">
            <a:avLst/>
          </a:prstGeom>
          <a:noFill/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8C009B-E85A-4927-9D56-5EBE63CF0EE5}"/>
              </a:ext>
            </a:extLst>
          </p:cNvPr>
          <p:cNvCxnSpPr>
            <a:cxnSpLocks/>
          </p:cNvCxnSpPr>
          <p:nvPr/>
        </p:nvCxnSpPr>
        <p:spPr>
          <a:xfrm>
            <a:off x="11562826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6945FC-DC34-4723-9608-8B2C84AC89E3}"/>
              </a:ext>
            </a:extLst>
          </p:cNvPr>
          <p:cNvCxnSpPr>
            <a:cxnSpLocks/>
          </p:cNvCxnSpPr>
          <p:nvPr/>
        </p:nvCxnSpPr>
        <p:spPr>
          <a:xfrm>
            <a:off x="0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0DD9690-560A-4706-AF04-F71BF03B8C25}"/>
              </a:ext>
            </a:extLst>
          </p:cNvPr>
          <p:cNvCxnSpPr>
            <a:cxnSpLocks/>
          </p:cNvCxnSpPr>
          <p:nvPr/>
        </p:nvCxnSpPr>
        <p:spPr>
          <a:xfrm>
            <a:off x="11562826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7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774" y="1036177"/>
            <a:ext cx="6942579" cy="58758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MaxiWash™ </a:t>
            </a:r>
            <a:br>
              <a:rPr lang="en-US" b="1" dirty="0">
                <a:solidFill>
                  <a:srgbClr val="191919"/>
                </a:solidFill>
              </a:rPr>
            </a:br>
            <a:r>
              <a:rPr lang="en-US" b="1" dirty="0">
                <a:solidFill>
                  <a:srgbClr val="191919"/>
                </a:solidFill>
              </a:rPr>
              <a:t>Disposable Wiping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FA8A-6889-4797-8317-D501C996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9132" y="1834721"/>
            <a:ext cx="5919355" cy="243247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Safer alternative to hazardous open buckets of chemicals!</a:t>
            </a:r>
          </a:p>
          <a:p>
            <a:pPr algn="ctr">
              <a:spcBef>
                <a:spcPts val="0"/>
              </a:spcBef>
            </a:pPr>
            <a:endParaRPr lang="en-US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your choice of cleaning/disinfecting solution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 be used with bleach or peroxide based product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Polypropylene material is Quat Safe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Will not mold, mildew, lint, or leave behind residue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algn="ctr"/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956540-C9E2-4394-9503-24EF2D24CD1A}"/>
              </a:ext>
            </a:extLst>
          </p:cNvPr>
          <p:cNvSpPr txBox="1">
            <a:spLocks/>
          </p:cNvSpPr>
          <p:nvPr/>
        </p:nvSpPr>
        <p:spPr>
          <a:xfrm>
            <a:off x="5581887" y="4340777"/>
            <a:ext cx="6098351" cy="182208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1" indent="-91441" algn="l" defTabSz="914411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 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53" indent="-182882" algn="l" defTabSz="914411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35" indent="-182882" algn="l" defTabSz="914411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18" indent="-182882" algn="l" defTabSz="914411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700" indent="-182882" algn="l" defTabSz="914411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14" indent="-228603" algn="l" defTabSz="914411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16" indent="-228603" algn="l" defTabSz="914411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19" indent="-228603" algn="l" defTabSz="914411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21" indent="-228603" algn="l" defTabSz="914411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400" i="1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/>
              <a:t>#96924:  MaxiWash™ Disposable Wiping System - Refill Roll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US" sz="1400" b="1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/>
              <a:t>#96925:  MaxiWash™ Disposable Wiping System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/>
              <a:t> Bucket with Lid</a:t>
            </a: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FD0D7DF9-AA9E-41CB-841C-857AC46D29BE}"/>
              </a:ext>
            </a:extLst>
          </p:cNvPr>
          <p:cNvSpPr/>
          <p:nvPr/>
        </p:nvSpPr>
        <p:spPr>
          <a:xfrm>
            <a:off x="9853128" y="5116855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NOW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14FF9D-1E03-4E46-A7C5-46264EB11888}"/>
              </a:ext>
            </a:extLst>
          </p:cNvPr>
          <p:cNvCxnSpPr>
            <a:cxnSpLocks/>
          </p:cNvCxnSpPr>
          <p:nvPr/>
        </p:nvCxnSpPr>
        <p:spPr>
          <a:xfrm>
            <a:off x="-8965" y="1698071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F6AE1C-497B-4271-BB8D-200A0300B2D5}"/>
              </a:ext>
            </a:extLst>
          </p:cNvPr>
          <p:cNvCxnSpPr>
            <a:cxnSpLocks/>
          </p:cNvCxnSpPr>
          <p:nvPr/>
        </p:nvCxnSpPr>
        <p:spPr>
          <a:xfrm>
            <a:off x="-8965" y="5164822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28F271-103D-4F9F-98A0-1CEAEE651B6F}"/>
              </a:ext>
            </a:extLst>
          </p:cNvPr>
          <p:cNvCxnSpPr>
            <a:cxnSpLocks/>
          </p:cNvCxnSpPr>
          <p:nvPr/>
        </p:nvCxnSpPr>
        <p:spPr>
          <a:xfrm>
            <a:off x="11553861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D42940-1ACE-4834-B402-F0BF6B8F9F27}"/>
              </a:ext>
            </a:extLst>
          </p:cNvPr>
          <p:cNvCxnSpPr>
            <a:cxnSpLocks/>
          </p:cNvCxnSpPr>
          <p:nvPr/>
        </p:nvCxnSpPr>
        <p:spPr>
          <a:xfrm>
            <a:off x="11553861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59D0FD-F0B2-4541-9678-86B32E15552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15C527-893B-4EF4-AEB4-5F866900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85" y="541132"/>
            <a:ext cx="4820497" cy="57607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7A9977-8D7E-4C6D-8876-B7C393546875}"/>
              </a:ext>
            </a:extLst>
          </p:cNvPr>
          <p:cNvSpPr/>
          <p:nvPr/>
        </p:nvSpPr>
        <p:spPr>
          <a:xfrm>
            <a:off x="10585072" y="310945"/>
            <a:ext cx="1292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rgbClr val="19191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183040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392" y="727283"/>
            <a:ext cx="6143291" cy="58758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MaxiPlus® Microfiber Cart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FA8A-6889-4797-8317-D501C996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1879" y="1550203"/>
            <a:ext cx="6407139" cy="314277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 essential solution to strengthen your microfiber program!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Innovative dual bucket functionality for effective floor and surface cleaning prevents bacteria and dirty water from entering the sanitation process.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Color-coded features significantly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minimize cross-contamination.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820E2E-BD18-4DC3-95C0-6D96ACCCF617}"/>
              </a:ext>
            </a:extLst>
          </p:cNvPr>
          <p:cNvSpPr txBox="1">
            <a:spLocks/>
          </p:cNvSpPr>
          <p:nvPr/>
        </p:nvSpPr>
        <p:spPr>
          <a:xfrm>
            <a:off x="5251982" y="4474958"/>
            <a:ext cx="6282353" cy="39415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1" indent="-91441" algn="l" defTabSz="914411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 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53" indent="-182882" algn="l" defTabSz="914411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35" indent="-182882" algn="l" defTabSz="914411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18" indent="-182882" algn="l" defTabSz="914411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700" indent="-182882" algn="l" defTabSz="914411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14" indent="-228603" algn="l" defTabSz="914411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16" indent="-228603" algn="l" defTabSz="914411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19" indent="-228603" algn="l" defTabSz="914411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21" indent="-228603" algn="l" defTabSz="914411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#96930: MaxiPlus® Microfiber Cart</a:t>
            </a:r>
          </a:p>
          <a:p>
            <a:pPr lvl="1"/>
            <a:r>
              <a:rPr lang="en-US" dirty="0"/>
              <a:t>Perfect for keeping clean and dirty microfiber separated</a:t>
            </a:r>
          </a:p>
          <a:p>
            <a:pPr marL="91441" lvl="1" indent="-91441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b="1" dirty="0"/>
              <a:t>#6930: Plastic Buckets for MaxiPlus® Microfiber Cart</a:t>
            </a:r>
          </a:p>
          <a:p>
            <a:pPr lvl="1"/>
            <a:r>
              <a:rPr lang="en-US" dirty="0"/>
              <a:t>Plastic Buckets for </a:t>
            </a:r>
          </a:p>
          <a:p>
            <a:pPr marL="201171" lvl="1" indent="0">
              <a:buNone/>
            </a:pPr>
            <a:r>
              <a:rPr lang="en-US" dirty="0"/>
              <a:t>MaxiPlus® Microfiber Cart sold separately 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5B917859-4965-4070-8C93-E2339064C316}"/>
              </a:ext>
            </a:extLst>
          </p:cNvPr>
          <p:cNvSpPr/>
          <p:nvPr/>
        </p:nvSpPr>
        <p:spPr>
          <a:xfrm>
            <a:off x="9760850" y="5190558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SOON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883ACB-3E93-41DE-95F5-50FAE60A667A}"/>
              </a:ext>
            </a:extLst>
          </p:cNvPr>
          <p:cNvCxnSpPr>
            <a:cxnSpLocks/>
          </p:cNvCxnSpPr>
          <p:nvPr/>
        </p:nvCxnSpPr>
        <p:spPr>
          <a:xfrm>
            <a:off x="0" y="1698071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AF3F10-261E-48E7-93C0-20914C886151}"/>
              </a:ext>
            </a:extLst>
          </p:cNvPr>
          <p:cNvCxnSpPr>
            <a:cxnSpLocks/>
          </p:cNvCxnSpPr>
          <p:nvPr/>
        </p:nvCxnSpPr>
        <p:spPr>
          <a:xfrm>
            <a:off x="0" y="5164822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59DD7E-76CB-424E-9F7E-E2F404657F0D}"/>
              </a:ext>
            </a:extLst>
          </p:cNvPr>
          <p:cNvCxnSpPr>
            <a:cxnSpLocks/>
          </p:cNvCxnSpPr>
          <p:nvPr/>
        </p:nvCxnSpPr>
        <p:spPr>
          <a:xfrm>
            <a:off x="11562826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D3E8FA-4D00-4CF0-80C7-F399A2926076}"/>
              </a:ext>
            </a:extLst>
          </p:cNvPr>
          <p:cNvCxnSpPr>
            <a:cxnSpLocks/>
          </p:cNvCxnSpPr>
          <p:nvPr/>
        </p:nvCxnSpPr>
        <p:spPr>
          <a:xfrm>
            <a:off x="11562826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19029F6-B947-4301-A0AC-E2086B4BEE91}"/>
              </a:ext>
            </a:extLst>
          </p:cNvPr>
          <p:cNvSpPr/>
          <p:nvPr/>
        </p:nvSpPr>
        <p:spPr>
          <a:xfrm>
            <a:off x="10585072" y="310945"/>
            <a:ext cx="1292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rgbClr val="19191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0D1CB8-2157-4A8B-BD76-F4C25994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37" y="548640"/>
            <a:ext cx="4671227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98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563" y="2531990"/>
            <a:ext cx="4236470" cy="1794019"/>
          </a:xfrm>
        </p:spPr>
        <p:txBody>
          <a:bodyPr>
            <a:noAutofit/>
          </a:bodyPr>
          <a:lstStyle/>
          <a:p>
            <a:pPr algn="ctr"/>
            <a:r>
              <a:rPr lang="en-US" sz="2800" b="1" cap="none" dirty="0"/>
              <a:t>MaxiPlus® </a:t>
            </a:r>
            <a:br>
              <a:rPr lang="en-US" sz="2800" b="1" cap="none" dirty="0"/>
            </a:br>
            <a:r>
              <a:rPr lang="en-US" sz="2800" b="1" cap="none" dirty="0"/>
              <a:t>Microfiber Cart</a:t>
            </a:r>
            <a:br>
              <a:rPr lang="en-US" sz="2800" b="1" cap="none" dirty="0"/>
            </a:br>
            <a:br>
              <a:rPr lang="en-US" sz="2800" cap="none" dirty="0"/>
            </a:br>
            <a:r>
              <a:rPr lang="en-US" sz="2400" b="1" cap="none" dirty="0">
                <a:solidFill>
                  <a:srgbClr val="FF0000"/>
                </a:solidFill>
              </a:rPr>
              <a:t>INTRODUCTORY</a:t>
            </a:r>
            <a:br>
              <a:rPr lang="en-US" sz="2400" b="1" cap="none" dirty="0">
                <a:solidFill>
                  <a:srgbClr val="FF0000"/>
                </a:solidFill>
              </a:rPr>
            </a:br>
            <a:r>
              <a:rPr lang="en-US" sz="2400" b="1" cap="none" dirty="0">
                <a:solidFill>
                  <a:srgbClr val="FF0000"/>
                </a:solidFill>
              </a:rPr>
              <a:t> PROMOTION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0B8970-BF9B-4F9E-B4B1-24B5C77EDD68}"/>
              </a:ext>
            </a:extLst>
          </p:cNvPr>
          <p:cNvCxnSpPr>
            <a:cxnSpLocks/>
          </p:cNvCxnSpPr>
          <p:nvPr/>
        </p:nvCxnSpPr>
        <p:spPr>
          <a:xfrm flipH="1">
            <a:off x="-10510" y="4443767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CE685-6A90-43C2-82D9-35998124764B}"/>
              </a:ext>
            </a:extLst>
          </p:cNvPr>
          <p:cNvCxnSpPr>
            <a:cxnSpLocks/>
          </p:cNvCxnSpPr>
          <p:nvPr/>
        </p:nvCxnSpPr>
        <p:spPr>
          <a:xfrm flipH="1">
            <a:off x="11552316" y="4443767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8C89B8-7496-478C-BAB4-1668E8D103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77" y="199793"/>
            <a:ext cx="4358642" cy="118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201BB8-1B8E-4F60-859A-93358810B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393" y="651149"/>
            <a:ext cx="6578281" cy="5120640"/>
          </a:xfrm>
          <a:prstGeom prst="rect">
            <a:avLst/>
          </a:prstGeom>
        </p:spPr>
      </p:pic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1BAACD70-171F-4EDE-AA46-284B39402A65}"/>
              </a:ext>
            </a:extLst>
          </p:cNvPr>
          <p:cNvSpPr/>
          <p:nvPr/>
        </p:nvSpPr>
        <p:spPr>
          <a:xfrm>
            <a:off x="461610" y="4974933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1944982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1" y="1036177"/>
            <a:ext cx="6143291" cy="58758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Automatic Soap Dispensers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FA8A-6889-4797-8317-D501C996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4392" y="1973588"/>
            <a:ext cx="5919355" cy="410138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Ensure proper hygiene with touch-free dispensing</a:t>
            </a:r>
          </a:p>
          <a:p>
            <a:pPr algn="ctr">
              <a:spcBef>
                <a:spcPts val="0"/>
              </a:spcBef>
            </a:pPr>
            <a:r>
              <a:rPr lang="en-US" dirty="0"/>
              <a:t> of soaps and sanitizers to stop the spread of </a:t>
            </a:r>
          </a:p>
          <a:p>
            <a:pPr algn="ctr">
              <a:spcBef>
                <a:spcPts val="0"/>
              </a:spcBef>
            </a:pPr>
            <a:r>
              <a:rPr lang="en-US" dirty="0"/>
              <a:t>germs &amp; viruses!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sz="1400" b="1" dirty="0"/>
              <a:t>#93035:  34 oz Automatic Soap Dispenser – Foam</a:t>
            </a:r>
            <a:endParaRPr lang="en-US" i="1" dirty="0"/>
          </a:p>
          <a:p>
            <a:pPr marL="91441" lvl="1" indent="-91441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b="1" dirty="0"/>
              <a:t>#93038:  34 oz Automatic Soap Dispenser – Liquid</a:t>
            </a:r>
          </a:p>
          <a:p>
            <a:pPr marL="354332" lvl="2" indent="-1714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/>
              <a:t> Dispense a wide variety of soap or sanitizer</a:t>
            </a:r>
          </a:p>
          <a:p>
            <a:pPr marL="91441" lvl="1" indent="-91441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b="1" dirty="0"/>
              <a:t>#3038: Liquid Replacement Pump for 93038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D44FE5A0-815B-4889-9A4C-378AB6F0B181}"/>
              </a:ext>
            </a:extLst>
          </p:cNvPr>
          <p:cNvSpPr/>
          <p:nvPr/>
        </p:nvSpPr>
        <p:spPr>
          <a:xfrm>
            <a:off x="9853128" y="5182169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SOON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DCDFB2-B732-4B07-92DB-B6A6FE6B6976}"/>
              </a:ext>
            </a:extLst>
          </p:cNvPr>
          <p:cNvCxnSpPr>
            <a:cxnSpLocks/>
          </p:cNvCxnSpPr>
          <p:nvPr/>
        </p:nvCxnSpPr>
        <p:spPr>
          <a:xfrm>
            <a:off x="0" y="1698071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5FF111-140C-47E2-B375-00BFFF8609D2}"/>
              </a:ext>
            </a:extLst>
          </p:cNvPr>
          <p:cNvCxnSpPr>
            <a:cxnSpLocks/>
          </p:cNvCxnSpPr>
          <p:nvPr/>
        </p:nvCxnSpPr>
        <p:spPr>
          <a:xfrm>
            <a:off x="0" y="5164822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AF5CC9-A487-4B69-B579-B8A5A08ED007}"/>
              </a:ext>
            </a:extLst>
          </p:cNvPr>
          <p:cNvCxnSpPr>
            <a:cxnSpLocks/>
          </p:cNvCxnSpPr>
          <p:nvPr/>
        </p:nvCxnSpPr>
        <p:spPr>
          <a:xfrm>
            <a:off x="11562826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97865F-28D0-407A-B77A-EE6BC61D0B40}"/>
              </a:ext>
            </a:extLst>
          </p:cNvPr>
          <p:cNvCxnSpPr>
            <a:cxnSpLocks/>
          </p:cNvCxnSpPr>
          <p:nvPr/>
        </p:nvCxnSpPr>
        <p:spPr>
          <a:xfrm>
            <a:off x="11562826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88A854-D47A-49BB-8D8F-7658E75E2A5A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FC8DCF-0B8C-44CD-B57E-39CBFE8ECD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554845"/>
            <a:ext cx="4604359" cy="5669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998FDE-843D-4CB0-A618-80E5909A54E5}"/>
              </a:ext>
            </a:extLst>
          </p:cNvPr>
          <p:cNvSpPr/>
          <p:nvPr/>
        </p:nvSpPr>
        <p:spPr>
          <a:xfrm>
            <a:off x="10585072" y="310945"/>
            <a:ext cx="1292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rgbClr val="19191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940128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1" y="1036177"/>
            <a:ext cx="6143291" cy="58758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TPE Stretch Polymer Gloves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FA8A-6889-4797-8317-D501C996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4392" y="1973588"/>
            <a:ext cx="5919355" cy="410138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/>
              <a:t>Engineered Resin </a:t>
            </a:r>
          </a:p>
          <a:p>
            <a:pPr algn="ctr">
              <a:spcBef>
                <a:spcPts val="0"/>
              </a:spcBef>
            </a:pPr>
            <a:r>
              <a:rPr lang="en-US" sz="2000" dirty="0"/>
              <a:t>Economical &amp; Readily-Available </a:t>
            </a:r>
          </a:p>
          <a:p>
            <a:pPr algn="ctr">
              <a:spcBef>
                <a:spcPts val="0"/>
              </a:spcBef>
            </a:pPr>
            <a:r>
              <a:rPr lang="en-US" sz="2000" dirty="0"/>
              <a:t>Replacement to Vinyl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sz="1800" b="1" dirty="0"/>
              <a:t>#9701 - Medium</a:t>
            </a:r>
            <a:endParaRPr lang="en-US" sz="1800" i="1" dirty="0"/>
          </a:p>
          <a:p>
            <a:pPr marL="91441" lvl="1" indent="-91441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800" b="1" dirty="0"/>
              <a:t>#9702 - Large</a:t>
            </a:r>
          </a:p>
          <a:p>
            <a:pPr marL="91441" lvl="1" indent="-91441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800" b="1" dirty="0"/>
              <a:t>#9703 – X-Large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D44FE5A0-815B-4889-9A4C-378AB6F0B181}"/>
              </a:ext>
            </a:extLst>
          </p:cNvPr>
          <p:cNvSpPr/>
          <p:nvPr/>
        </p:nvSpPr>
        <p:spPr>
          <a:xfrm>
            <a:off x="9853128" y="5182169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JANUARY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DCDFB2-B732-4B07-92DB-B6A6FE6B6976}"/>
              </a:ext>
            </a:extLst>
          </p:cNvPr>
          <p:cNvCxnSpPr>
            <a:cxnSpLocks/>
          </p:cNvCxnSpPr>
          <p:nvPr/>
        </p:nvCxnSpPr>
        <p:spPr>
          <a:xfrm>
            <a:off x="0" y="1698071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5FF111-140C-47E2-B375-00BFFF8609D2}"/>
              </a:ext>
            </a:extLst>
          </p:cNvPr>
          <p:cNvCxnSpPr>
            <a:cxnSpLocks/>
          </p:cNvCxnSpPr>
          <p:nvPr/>
        </p:nvCxnSpPr>
        <p:spPr>
          <a:xfrm>
            <a:off x="0" y="5164822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AF5CC9-A487-4B69-B579-B8A5A08ED007}"/>
              </a:ext>
            </a:extLst>
          </p:cNvPr>
          <p:cNvCxnSpPr>
            <a:cxnSpLocks/>
          </p:cNvCxnSpPr>
          <p:nvPr/>
        </p:nvCxnSpPr>
        <p:spPr>
          <a:xfrm>
            <a:off x="11562826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97865F-28D0-407A-B77A-EE6BC61D0B40}"/>
              </a:ext>
            </a:extLst>
          </p:cNvPr>
          <p:cNvCxnSpPr>
            <a:cxnSpLocks/>
          </p:cNvCxnSpPr>
          <p:nvPr/>
        </p:nvCxnSpPr>
        <p:spPr>
          <a:xfrm>
            <a:off x="11562826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88A854-D47A-49BB-8D8F-7658E75E2A5A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998FDE-843D-4CB0-A618-80E5909A54E5}"/>
              </a:ext>
            </a:extLst>
          </p:cNvPr>
          <p:cNvSpPr/>
          <p:nvPr/>
        </p:nvSpPr>
        <p:spPr>
          <a:xfrm>
            <a:off x="10585072" y="310945"/>
            <a:ext cx="1292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rgbClr val="19191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16C90E-22EB-4D25-BFD9-F59FE34DF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07" y="596790"/>
            <a:ext cx="4694872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7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4EDB4A-B0A8-42D9-8CC0-4891C6DF8C70}"/>
              </a:ext>
            </a:extLst>
          </p:cNvPr>
          <p:cNvCxnSpPr>
            <a:cxnSpLocks/>
          </p:cNvCxnSpPr>
          <p:nvPr/>
        </p:nvCxnSpPr>
        <p:spPr>
          <a:xfrm>
            <a:off x="-10510" y="1698071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158" y="636494"/>
            <a:ext cx="5711810" cy="587584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191919"/>
                </a:solidFill>
              </a:rPr>
              <a:t>About Us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1958" y="1224078"/>
            <a:ext cx="5996068" cy="4997428"/>
          </a:xfrm>
        </p:spPr>
        <p:txBody>
          <a:bodyPr>
            <a:normAutofit fontScale="92500"/>
          </a:bodyPr>
          <a:lstStyle/>
          <a:p>
            <a:pPr marL="0" indent="0">
              <a:buClr>
                <a:srgbClr val="FFC000"/>
              </a:buClr>
              <a:buNone/>
            </a:pPr>
            <a:r>
              <a:rPr lang="en-US" sz="1500" dirty="0"/>
              <a:t>Most prominent manufacturer of cleaning tools in the US*</a:t>
            </a:r>
          </a:p>
          <a:p>
            <a:pPr marL="0" indent="0">
              <a:spcBef>
                <a:spcPts val="1800"/>
              </a:spcBef>
              <a:buClr>
                <a:srgbClr val="FFC000"/>
              </a:buClr>
              <a:buNone/>
            </a:pPr>
            <a:r>
              <a:rPr lang="en-US" sz="1500" b="1" i="1" dirty="0"/>
              <a:t>The brand you know and trust</a:t>
            </a:r>
            <a:r>
              <a:rPr lang="en-US" sz="1500" i="1" dirty="0"/>
              <a:t>, </a:t>
            </a:r>
            <a:r>
              <a:rPr lang="en-US" sz="1500" dirty="0"/>
              <a:t>set cleaning standard over 100 years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85% brand recognition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3-to-1 end-users recognize the O-Cedar over Rubbermaid*</a:t>
            </a:r>
          </a:p>
          <a:p>
            <a:pPr marL="0" indent="0">
              <a:spcBef>
                <a:spcPts val="1800"/>
              </a:spcBef>
              <a:buClr>
                <a:srgbClr val="FFC000"/>
              </a:buClr>
              <a:buNone/>
            </a:pPr>
            <a:r>
              <a:rPr lang="en-US" sz="1500" b="1" dirty="0"/>
              <a:t>Nexstep Commercial Products</a:t>
            </a:r>
            <a:r>
              <a:rPr lang="en-US" sz="1500" dirty="0"/>
              <a:t>: separate company in 2003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500" i="1" dirty="0"/>
              <a:t>ONLY</a:t>
            </a:r>
            <a:r>
              <a:rPr lang="en-US" sz="1500" dirty="0"/>
              <a:t> company using O-Cedar Logo in commercial marketplace</a:t>
            </a:r>
          </a:p>
          <a:p>
            <a:pPr marL="0" indent="0">
              <a:spcBef>
                <a:spcPts val="1800"/>
              </a:spcBef>
              <a:buClr>
                <a:srgbClr val="FFC000"/>
              </a:buClr>
              <a:buNone/>
            </a:pPr>
            <a:r>
              <a:rPr lang="en-US" sz="1500" dirty="0"/>
              <a:t>Privately-held, family-owned business – </a:t>
            </a:r>
            <a:r>
              <a:rPr lang="en-US" sz="1500" b="1" i="1" dirty="0"/>
              <a:t>flexible and fast</a:t>
            </a:r>
            <a:r>
              <a:rPr lang="en-US" sz="1500" i="1" dirty="0"/>
              <a:t> </a:t>
            </a:r>
            <a:r>
              <a:rPr lang="en-US" sz="1500" dirty="0"/>
              <a:t>to respond</a:t>
            </a:r>
          </a:p>
          <a:p>
            <a:pPr marL="0" indent="0">
              <a:spcBef>
                <a:spcPts val="1800"/>
              </a:spcBef>
              <a:buClr>
                <a:srgbClr val="FFC000"/>
              </a:buClr>
              <a:buNone/>
            </a:pPr>
            <a:r>
              <a:rPr lang="en-US" sz="1500" b="1" dirty="0"/>
              <a:t>Fill Rate</a:t>
            </a:r>
            <a:r>
              <a:rPr lang="en-US" sz="1500" dirty="0"/>
              <a:t>: ship at </a:t>
            </a:r>
            <a:r>
              <a:rPr lang="en-US" sz="1500" b="1" i="1" dirty="0"/>
              <a:t>99% complete </a:t>
            </a:r>
            <a:r>
              <a:rPr lang="en-US" sz="1500" dirty="0"/>
              <a:t>each month</a:t>
            </a:r>
          </a:p>
          <a:p>
            <a:pPr marL="0" indent="0">
              <a:spcBef>
                <a:spcPts val="1800"/>
              </a:spcBef>
              <a:buClr>
                <a:srgbClr val="FFC000"/>
              </a:buClr>
              <a:buNone/>
            </a:pPr>
            <a:r>
              <a:rPr lang="en-US" sz="1500" b="1" dirty="0"/>
              <a:t>Lead Time</a:t>
            </a:r>
            <a:r>
              <a:rPr lang="en-US" sz="1500" dirty="0"/>
              <a:t>: 72 hours </a:t>
            </a:r>
            <a:r>
              <a:rPr lang="en-US" sz="1300" i="1" dirty="0"/>
              <a:t>(+1 day for private labels</a:t>
            </a:r>
            <a:r>
              <a:rPr lang="en-US" sz="1300" dirty="0"/>
              <a:t>)</a:t>
            </a:r>
          </a:p>
          <a:p>
            <a:pPr marL="0" indent="0">
              <a:spcBef>
                <a:spcPts val="1800"/>
              </a:spcBef>
              <a:buClr>
                <a:srgbClr val="FFC000"/>
              </a:buClr>
              <a:buNone/>
            </a:pPr>
            <a:r>
              <a:rPr lang="en-US" sz="1500" b="1" i="1" dirty="0"/>
              <a:t>Limit your competition </a:t>
            </a:r>
            <a:r>
              <a:rPr lang="en-US" sz="1500" dirty="0"/>
              <a:t>against non-stocking distributors 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NOT distributed directly to Lagasse, R3, or RJ Schinner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NOT sold at Home Depot, Lowes, etc.</a:t>
            </a:r>
            <a:endParaRPr lang="en-US" sz="1500" b="1" dirty="0"/>
          </a:p>
          <a:p>
            <a:pPr marL="0" indent="0" algn="r">
              <a:spcBef>
                <a:spcPts val="1800"/>
              </a:spcBef>
              <a:buClr>
                <a:srgbClr val="FFC000"/>
              </a:buClr>
              <a:buNone/>
            </a:pPr>
            <a:r>
              <a:rPr lang="en-US" sz="1300" i="1" dirty="0"/>
              <a:t>			              *Gallup survey b/o un-aided recall</a:t>
            </a:r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C062916F-C092-499C-B58B-3F4C47E2DA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37" y="1530455"/>
            <a:ext cx="4163121" cy="3840480"/>
          </a:xfrm>
          <a:prstGeom prst="rect">
            <a:avLst/>
          </a:prstGeom>
          <a:noFill/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8C009B-E85A-4927-9D56-5EBE63CF0EE5}"/>
              </a:ext>
            </a:extLst>
          </p:cNvPr>
          <p:cNvCxnSpPr>
            <a:cxnSpLocks/>
          </p:cNvCxnSpPr>
          <p:nvPr/>
        </p:nvCxnSpPr>
        <p:spPr>
          <a:xfrm>
            <a:off x="11562826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0DD9690-560A-4706-AF04-F71BF03B8C25}"/>
              </a:ext>
            </a:extLst>
          </p:cNvPr>
          <p:cNvCxnSpPr>
            <a:cxnSpLocks/>
          </p:cNvCxnSpPr>
          <p:nvPr/>
        </p:nvCxnSpPr>
        <p:spPr>
          <a:xfrm>
            <a:off x="11562826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656AE1-1F26-4CCB-BB27-52546C35A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814" y="351769"/>
            <a:ext cx="3017522" cy="8229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9A9068-7DB5-418A-A802-9830A7AA2A4A}"/>
              </a:ext>
            </a:extLst>
          </p:cNvPr>
          <p:cNvCxnSpPr>
            <a:cxnSpLocks/>
          </p:cNvCxnSpPr>
          <p:nvPr/>
        </p:nvCxnSpPr>
        <p:spPr>
          <a:xfrm>
            <a:off x="-10510" y="5159929"/>
            <a:ext cx="640080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359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1" y="1036177"/>
            <a:ext cx="6143291" cy="58758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18” Disposable Microfiber 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FA8A-6889-4797-8317-D501C996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8637" y="2132980"/>
            <a:ext cx="5096312" cy="3941540"/>
          </a:xfrm>
        </p:spPr>
        <p:txBody>
          <a:bodyPr>
            <a:noAutofit/>
          </a:bodyPr>
          <a:lstStyle/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r>
              <a:rPr lang="en-US" b="1" dirty="0"/>
              <a:t>#96940:  18" Disposable Microfiber Pad</a:t>
            </a:r>
          </a:p>
          <a:p>
            <a:pPr marL="201171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E2904390-BEB4-419E-9848-6EDBD1E1332B}"/>
              </a:ext>
            </a:extLst>
          </p:cNvPr>
          <p:cNvSpPr/>
          <p:nvPr/>
        </p:nvSpPr>
        <p:spPr>
          <a:xfrm>
            <a:off x="9853128" y="5182169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SOON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AB75B319-5E4A-4156-A1AC-53EF891459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7"/>
          <a:stretch/>
        </p:blipFill>
        <p:spPr>
          <a:xfrm>
            <a:off x="8049561" y="1838310"/>
            <a:ext cx="2991045" cy="28346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3EFBA5-365C-4574-B6CC-322DC40F2ED9}"/>
              </a:ext>
            </a:extLst>
          </p:cNvPr>
          <p:cNvCxnSpPr>
            <a:cxnSpLocks/>
          </p:cNvCxnSpPr>
          <p:nvPr/>
        </p:nvCxnSpPr>
        <p:spPr>
          <a:xfrm flipV="1">
            <a:off x="-21020" y="1693177"/>
            <a:ext cx="640080" cy="4894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A35DB2-0CE9-4FEA-84B3-456DFF00FA63}"/>
              </a:ext>
            </a:extLst>
          </p:cNvPr>
          <p:cNvCxnSpPr>
            <a:cxnSpLocks/>
          </p:cNvCxnSpPr>
          <p:nvPr/>
        </p:nvCxnSpPr>
        <p:spPr>
          <a:xfrm>
            <a:off x="11562826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8E1835-87CB-4542-8771-A0D29217CDA4}"/>
              </a:ext>
            </a:extLst>
          </p:cNvPr>
          <p:cNvCxnSpPr>
            <a:cxnSpLocks/>
          </p:cNvCxnSpPr>
          <p:nvPr/>
        </p:nvCxnSpPr>
        <p:spPr>
          <a:xfrm>
            <a:off x="11562826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60815CF-39C9-4C2A-97A0-B167E6484328}"/>
              </a:ext>
            </a:extLst>
          </p:cNvPr>
          <p:cNvSpPr/>
          <p:nvPr/>
        </p:nvSpPr>
        <p:spPr>
          <a:xfrm>
            <a:off x="10585072" y="310945"/>
            <a:ext cx="1292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rgbClr val="19191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E95EF7-0007-4C8C-9E58-E4D1F7EA82AB}"/>
              </a:ext>
            </a:extLst>
          </p:cNvPr>
          <p:cNvCxnSpPr>
            <a:cxnSpLocks/>
          </p:cNvCxnSpPr>
          <p:nvPr/>
        </p:nvCxnSpPr>
        <p:spPr>
          <a:xfrm flipV="1">
            <a:off x="-11667" y="5104667"/>
            <a:ext cx="640080" cy="4894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EC4917-95EB-4CF2-81B9-AB18898329A4}"/>
              </a:ext>
            </a:extLst>
          </p:cNvPr>
          <p:cNvSpPr txBox="1"/>
          <p:nvPr/>
        </p:nvSpPr>
        <p:spPr>
          <a:xfrm>
            <a:off x="5510510" y="2598498"/>
            <a:ext cx="253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Cash n’ Carry Packaging</a:t>
            </a:r>
          </a:p>
          <a:p>
            <a:pPr algn="ctr"/>
            <a:r>
              <a:rPr lang="en-US" b="1" dirty="0"/>
              <a:t>Printed Case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6FB2D-A793-4E11-9033-9FD3A0A85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70" y="652855"/>
            <a:ext cx="463492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1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1" y="1036177"/>
            <a:ext cx="6143291" cy="58758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Gladiator™</a:t>
            </a:r>
            <a:br>
              <a:rPr lang="en-US" b="1" dirty="0">
                <a:solidFill>
                  <a:srgbClr val="191919"/>
                </a:solidFill>
              </a:rPr>
            </a:br>
            <a:r>
              <a:rPr lang="en-US" b="1" dirty="0">
                <a:solidFill>
                  <a:srgbClr val="191919"/>
                </a:solidFill>
              </a:rPr>
              <a:t> Rim Caddy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FA8A-6889-4797-8317-D501C9964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0458" y="1973589"/>
            <a:ext cx="6143290" cy="394154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Turn any 44 Gallon container into a cleaning cart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That transports and stores all of your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essential cleaning supplies!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r>
              <a:rPr lang="en-US" sz="1800" b="1" dirty="0"/>
              <a:t>#6840:  Gladiator™ Rim Caddy</a:t>
            </a:r>
          </a:p>
          <a:p>
            <a:pPr lvl="1"/>
            <a:r>
              <a:rPr lang="en-US" sz="1600" dirty="0"/>
              <a:t>snaps securely onto the rim of</a:t>
            </a:r>
          </a:p>
          <a:p>
            <a:pPr marL="201171" lvl="1" indent="0">
              <a:buNone/>
            </a:pPr>
            <a:r>
              <a:rPr lang="en-US" sz="1600" dirty="0"/>
              <a:t>all 44 gallon containers</a:t>
            </a:r>
          </a:p>
          <a:p>
            <a:endParaRPr lang="en-US" sz="1400" b="1" dirty="0"/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2B3B91C5-0525-4918-9C5A-BD933EB4CEC6}"/>
              </a:ext>
            </a:extLst>
          </p:cNvPr>
          <p:cNvSpPr/>
          <p:nvPr/>
        </p:nvSpPr>
        <p:spPr>
          <a:xfrm>
            <a:off x="9853128" y="5182169"/>
            <a:ext cx="2338872" cy="1593712"/>
          </a:xfrm>
          <a:prstGeom prst="irregularSeal1">
            <a:avLst/>
          </a:prstGeom>
          <a:solidFill>
            <a:srgbClr val="FFFF00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91919"/>
                </a:solidFill>
              </a:rPr>
              <a:t>Available SOON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D16A19-34D2-40CE-88C5-F7E6CFDD6A20}"/>
              </a:ext>
            </a:extLst>
          </p:cNvPr>
          <p:cNvCxnSpPr>
            <a:cxnSpLocks/>
          </p:cNvCxnSpPr>
          <p:nvPr/>
        </p:nvCxnSpPr>
        <p:spPr>
          <a:xfrm>
            <a:off x="0" y="1698071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57760E-0896-4456-9948-4E390BA387EC}"/>
              </a:ext>
            </a:extLst>
          </p:cNvPr>
          <p:cNvCxnSpPr>
            <a:cxnSpLocks/>
          </p:cNvCxnSpPr>
          <p:nvPr/>
        </p:nvCxnSpPr>
        <p:spPr>
          <a:xfrm>
            <a:off x="0" y="5164822"/>
            <a:ext cx="60350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676B9D-A7EE-488C-AF06-A9AED147FBBE}"/>
              </a:ext>
            </a:extLst>
          </p:cNvPr>
          <p:cNvCxnSpPr>
            <a:cxnSpLocks/>
          </p:cNvCxnSpPr>
          <p:nvPr/>
        </p:nvCxnSpPr>
        <p:spPr>
          <a:xfrm>
            <a:off x="11562826" y="169807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818B9A-278C-4BA8-9C05-3ED0D566A8FF}"/>
              </a:ext>
            </a:extLst>
          </p:cNvPr>
          <p:cNvCxnSpPr>
            <a:cxnSpLocks/>
          </p:cNvCxnSpPr>
          <p:nvPr/>
        </p:nvCxnSpPr>
        <p:spPr>
          <a:xfrm>
            <a:off x="11562826" y="5164822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9E34B89-67D4-4C97-8BED-7B4B7AA5D0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76" y="640080"/>
            <a:ext cx="4649878" cy="5577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2987D-E9D4-4000-8F63-2AB11A327C52}"/>
              </a:ext>
            </a:extLst>
          </p:cNvPr>
          <p:cNvSpPr/>
          <p:nvPr/>
        </p:nvSpPr>
        <p:spPr>
          <a:xfrm>
            <a:off x="10585072" y="310945"/>
            <a:ext cx="1292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rgbClr val="19191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141541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0B8970-BF9B-4F9E-B4B1-24B5C77EDD68}"/>
              </a:ext>
            </a:extLst>
          </p:cNvPr>
          <p:cNvCxnSpPr>
            <a:cxnSpLocks/>
          </p:cNvCxnSpPr>
          <p:nvPr/>
        </p:nvCxnSpPr>
        <p:spPr>
          <a:xfrm flipH="1">
            <a:off x="0" y="4443767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CE685-6A90-43C2-82D9-35998124764B}"/>
              </a:ext>
            </a:extLst>
          </p:cNvPr>
          <p:cNvCxnSpPr>
            <a:cxnSpLocks/>
          </p:cNvCxnSpPr>
          <p:nvPr/>
        </p:nvCxnSpPr>
        <p:spPr>
          <a:xfrm flipH="1">
            <a:off x="11562826" y="4443767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B3F3010-11FE-424F-AE11-6D59D4B60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963" y="194798"/>
            <a:ext cx="1767450" cy="1630473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8C89B8-7496-478C-BAB4-1668E8D103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674" y="5316101"/>
            <a:ext cx="335280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04B8D82-F34D-4BF4-B604-2730920056D0}"/>
              </a:ext>
            </a:extLst>
          </p:cNvPr>
          <p:cNvSpPr txBox="1">
            <a:spLocks/>
          </p:cNvSpPr>
          <p:nvPr/>
        </p:nvSpPr>
        <p:spPr>
          <a:xfrm>
            <a:off x="561479" y="784507"/>
            <a:ext cx="6143291" cy="587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Additional resources available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B038D4-AA52-43F4-B744-BEC7531DF31E}"/>
              </a:ext>
            </a:extLst>
          </p:cNvPr>
          <p:cNvSpPr txBox="1"/>
          <p:nvPr/>
        </p:nvSpPr>
        <p:spPr>
          <a:xfrm>
            <a:off x="1067413" y="1825271"/>
            <a:ext cx="879166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 Videos </a:t>
            </a:r>
            <a:r>
              <a:rPr lang="en-US" sz="2000" dirty="0">
                <a:solidFill>
                  <a:srgbClr val="FF0000"/>
                </a:solidFill>
              </a:rPr>
              <a:t>  </a:t>
            </a:r>
            <a:r>
              <a:rPr lang="en-US" sz="2000" dirty="0"/>
              <a:t>O-Cedar Commercial dedicated YouTube Channel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US" sz="2000" dirty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191919"/>
                </a:solidFill>
              </a:rPr>
              <a:t>Interactive, Image Gallery instant downloads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COVID-19 pages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Electronic Catalog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191919"/>
                </a:solidFill>
              </a:rPr>
              <a:t>Nationwide Sales Support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In-Person Training for Inside Sales Consultants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Zoom Video Presentations</a:t>
            </a:r>
          </a:p>
        </p:txBody>
      </p:sp>
    </p:spTree>
    <p:extLst>
      <p:ext uri="{BB962C8B-B14F-4D97-AF65-F5344CB8AC3E}">
        <p14:creationId xmlns:p14="http://schemas.microsoft.com/office/powerpoint/2010/main" val="697640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0B8970-BF9B-4F9E-B4B1-24B5C77EDD68}"/>
              </a:ext>
            </a:extLst>
          </p:cNvPr>
          <p:cNvCxnSpPr>
            <a:cxnSpLocks/>
          </p:cNvCxnSpPr>
          <p:nvPr/>
        </p:nvCxnSpPr>
        <p:spPr>
          <a:xfrm flipH="1">
            <a:off x="0" y="4443767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CE685-6A90-43C2-82D9-35998124764B}"/>
              </a:ext>
            </a:extLst>
          </p:cNvPr>
          <p:cNvCxnSpPr>
            <a:cxnSpLocks/>
          </p:cNvCxnSpPr>
          <p:nvPr/>
        </p:nvCxnSpPr>
        <p:spPr>
          <a:xfrm flipH="1">
            <a:off x="11562826" y="4443767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B3F3010-11FE-424F-AE11-6D59D4B60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963" y="194798"/>
            <a:ext cx="1767450" cy="1630473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8C89B8-7496-478C-BAB4-1668E8D103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74" y="5072821"/>
            <a:ext cx="4358642" cy="1188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E4B6F-3F26-418D-89FC-FA043F038A25}"/>
              </a:ext>
            </a:extLst>
          </p:cNvPr>
          <p:cNvSpPr txBox="1"/>
          <p:nvPr/>
        </p:nvSpPr>
        <p:spPr>
          <a:xfrm>
            <a:off x="6008085" y="4253050"/>
            <a:ext cx="5554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Lucida Calligraphy" panose="03010101010101010101" pitchFamily="66" charset="0"/>
              </a:rPr>
              <a:t>Thank You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Lucida Calligraphy" panose="03010101010101010101" pitchFamily="66" charset="0"/>
              </a:rPr>
              <a:t>for your time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997BFC-8500-424B-8DA1-35B80DB28A30}"/>
              </a:ext>
            </a:extLst>
          </p:cNvPr>
          <p:cNvSpPr txBox="1">
            <a:spLocks/>
          </p:cNvSpPr>
          <p:nvPr/>
        </p:nvSpPr>
        <p:spPr>
          <a:xfrm>
            <a:off x="771203" y="1083705"/>
            <a:ext cx="8792247" cy="587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N</a:t>
            </a:r>
            <a:r>
              <a:rPr lang="en-US" sz="2800" b="1" cap="none" dirty="0"/>
              <a:t>exstep Commercial Products </a:t>
            </a:r>
          </a:p>
          <a:p>
            <a:r>
              <a:rPr lang="en-US" sz="2800" b="1" cap="none" dirty="0"/>
              <a:t>(</a:t>
            </a:r>
            <a:r>
              <a:rPr lang="en-US" sz="2800" b="1" i="1" cap="none" dirty="0"/>
              <a:t>Exclusive Licensee of O-Cedar</a:t>
            </a:r>
            <a:r>
              <a:rPr lang="en-US" sz="2800" b="1" cap="none" dirty="0"/>
              <a:t>):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9AF97-7CBD-4E80-A9F2-9E9A6FE0BA87}"/>
              </a:ext>
            </a:extLst>
          </p:cNvPr>
          <p:cNvSpPr txBox="1"/>
          <p:nvPr/>
        </p:nvSpPr>
        <p:spPr>
          <a:xfrm>
            <a:off x="914400" y="2200883"/>
            <a:ext cx="97087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dedicated to providing our customers with </a:t>
            </a:r>
            <a:r>
              <a:rPr lang="en-US" b="1" i="1" dirty="0"/>
              <a:t>innovative</a:t>
            </a:r>
            <a:r>
              <a:rPr lang="en-US" dirty="0"/>
              <a:t>, top quality products 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Offers very competitive prices, while still providing a leading brand name,</a:t>
            </a:r>
          </a:p>
          <a:p>
            <a:r>
              <a:rPr lang="en-US" dirty="0"/>
              <a:t>      </a:t>
            </a:r>
            <a:r>
              <a:rPr lang="en-US" b="1" i="1" dirty="0"/>
              <a:t>O-Cedar</a:t>
            </a:r>
            <a:r>
              <a:rPr lang="en-US" dirty="0"/>
              <a:t>, that your customers know and trust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Primary objective to make cleaning </a:t>
            </a:r>
            <a:r>
              <a:rPr lang="en-US" b="1" i="1" dirty="0"/>
              <a:t>quicker and easier</a:t>
            </a:r>
          </a:p>
          <a:p>
            <a:r>
              <a:rPr lang="en-US" b="1" dirty="0"/>
              <a:t>      </a:t>
            </a:r>
            <a:r>
              <a:rPr lang="en-US" dirty="0"/>
              <a:t>for today’s Operators &amp; End Users</a:t>
            </a:r>
          </a:p>
        </p:txBody>
      </p:sp>
    </p:spTree>
    <p:extLst>
      <p:ext uri="{BB962C8B-B14F-4D97-AF65-F5344CB8AC3E}">
        <p14:creationId xmlns:p14="http://schemas.microsoft.com/office/powerpoint/2010/main" val="38807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5BAA-D3BC-4E14-A60D-6B2E5C66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2" y="776200"/>
            <a:ext cx="5989876" cy="58758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91919"/>
                </a:solidFill>
              </a:rPr>
              <a:t>Sustainability Focus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AF4034C-7DEC-4E2F-BF95-ACFB8F98E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4156" y="1335742"/>
            <a:ext cx="6243144" cy="4975410"/>
          </a:xfrm>
        </p:spPr>
        <p:txBody>
          <a:bodyPr>
            <a:normAutofit/>
          </a:bodyPr>
          <a:lstStyle/>
          <a:p>
            <a:pPr algn="ctr"/>
            <a:r>
              <a:rPr lang="en-US" sz="1900" i="1" dirty="0">
                <a:latin typeface="+mj-lt"/>
              </a:rPr>
              <a:t>Committed to protecting the environment &amp; improving the current state of Earth’s ecosystem</a:t>
            </a:r>
          </a:p>
          <a:p>
            <a:pPr marL="292612" lvl="1" indent="0">
              <a:spcBef>
                <a:spcPts val="1200"/>
              </a:spcBef>
              <a:buClr>
                <a:srgbClr val="FFC000"/>
              </a:buClr>
              <a:buNone/>
            </a:pPr>
            <a:endParaRPr lang="en-US" sz="800" dirty="0"/>
          </a:p>
          <a:p>
            <a:pPr marL="292612" lvl="1" indent="0">
              <a:spcBef>
                <a:spcPts val="0"/>
              </a:spcBef>
              <a:buClr>
                <a:srgbClr val="FFC000"/>
              </a:buClr>
              <a:buNone/>
            </a:pPr>
            <a:r>
              <a:rPr lang="en-US" sz="1600" dirty="0"/>
              <a:t>Improved </a:t>
            </a:r>
            <a:r>
              <a:rPr lang="en-US" sz="1600" b="1" dirty="0"/>
              <a:t>production facilities </a:t>
            </a:r>
          </a:p>
          <a:p>
            <a:pPr lvl="2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Increased energy efficiencies</a:t>
            </a:r>
          </a:p>
          <a:p>
            <a:pPr marL="384053" lvl="2" indent="0">
              <a:buClr>
                <a:srgbClr val="FFC000"/>
              </a:buClr>
              <a:buNone/>
            </a:pPr>
            <a:endParaRPr lang="en-US" sz="1600" dirty="0"/>
          </a:p>
          <a:p>
            <a:pPr marL="292612" lvl="1" indent="0">
              <a:spcBef>
                <a:spcPts val="2400"/>
              </a:spcBef>
              <a:buClr>
                <a:srgbClr val="FFC000"/>
              </a:buClr>
              <a:buNone/>
            </a:pPr>
            <a:r>
              <a:rPr lang="en-US" sz="1600" dirty="0"/>
              <a:t>“</a:t>
            </a:r>
            <a:r>
              <a:rPr lang="en-US" sz="1600" b="1" dirty="0"/>
              <a:t>Greener</a:t>
            </a:r>
            <a:r>
              <a:rPr lang="en-US" sz="1600" dirty="0"/>
              <a:t>” practices </a:t>
            </a:r>
          </a:p>
          <a:p>
            <a:pPr lvl="2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Enhanced our customers’ competitiveness/costs </a:t>
            </a:r>
          </a:p>
          <a:p>
            <a:pPr marL="384053" lvl="2" indent="0">
              <a:buClr>
                <a:srgbClr val="FFC000"/>
              </a:buClr>
              <a:buNone/>
            </a:pPr>
            <a:endParaRPr lang="en-US" sz="1600" dirty="0"/>
          </a:p>
          <a:p>
            <a:pPr marL="292612" lvl="1" indent="0">
              <a:spcBef>
                <a:spcPts val="2400"/>
              </a:spcBef>
              <a:buClr>
                <a:srgbClr val="FFC000"/>
              </a:buClr>
              <a:buNone/>
            </a:pPr>
            <a:r>
              <a:rPr lang="en-US" sz="1600" dirty="0"/>
              <a:t>Our </a:t>
            </a:r>
            <a:r>
              <a:rPr lang="en-US" sz="1600" b="1" dirty="0"/>
              <a:t>products and packaging </a:t>
            </a:r>
            <a:r>
              <a:rPr lang="en-US" sz="1600" dirty="0"/>
              <a:t>demonstrate our continued commitment to the environment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6693E83-EA07-4DB5-BEC2-3007BACD1B6D}"/>
              </a:ext>
            </a:extLst>
          </p:cNvPr>
          <p:cNvPicPr>
            <a:picLocks noGrp="1"/>
          </p:cNvPicPr>
          <p:nvPr>
            <p:ph sz="half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44"/>
          <a:stretch/>
        </p:blipFill>
        <p:spPr>
          <a:xfrm>
            <a:off x="537879" y="1045029"/>
            <a:ext cx="4589934" cy="4572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21877-9617-493D-A4BF-27B4C3EE2BD9}"/>
              </a:ext>
            </a:extLst>
          </p:cNvPr>
          <p:cNvCxnSpPr>
            <a:cxnSpLocks/>
          </p:cNvCxnSpPr>
          <p:nvPr/>
        </p:nvCxnSpPr>
        <p:spPr>
          <a:xfrm>
            <a:off x="11558058" y="1698071"/>
            <a:ext cx="633942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223F64-5796-4CFB-8E6D-9CD063D18E55}"/>
              </a:ext>
            </a:extLst>
          </p:cNvPr>
          <p:cNvCxnSpPr>
            <a:cxnSpLocks/>
          </p:cNvCxnSpPr>
          <p:nvPr/>
        </p:nvCxnSpPr>
        <p:spPr>
          <a:xfrm>
            <a:off x="11558058" y="5172341"/>
            <a:ext cx="629174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ABBE69-B427-4BBB-8141-FC559FABF768}"/>
              </a:ext>
            </a:extLst>
          </p:cNvPr>
          <p:cNvCxnSpPr>
            <a:cxnSpLocks/>
          </p:cNvCxnSpPr>
          <p:nvPr/>
        </p:nvCxnSpPr>
        <p:spPr>
          <a:xfrm flipV="1">
            <a:off x="-12518" y="5172341"/>
            <a:ext cx="548016" cy="2378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107484-1A0C-4398-BFB3-F4419C050B11}"/>
              </a:ext>
            </a:extLst>
          </p:cNvPr>
          <p:cNvCxnSpPr>
            <a:cxnSpLocks/>
          </p:cNvCxnSpPr>
          <p:nvPr/>
        </p:nvCxnSpPr>
        <p:spPr>
          <a:xfrm flipV="1">
            <a:off x="-10137" y="1681403"/>
            <a:ext cx="548016" cy="2378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80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05A94D9-7F40-4F04-8794-4FB2F92339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5070" y="2154264"/>
            <a:ext cx="2710730" cy="299625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B41C0E-476F-4DEE-A029-C881CA6C02C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909827" y="1707485"/>
            <a:ext cx="3649210" cy="583534"/>
          </a:xfrm>
        </p:spPr>
        <p:txBody>
          <a:bodyPr>
            <a:normAutofit/>
          </a:bodyPr>
          <a:lstStyle/>
          <a:p>
            <a:r>
              <a:rPr lang="en-US" b="1" dirty="0"/>
              <a:t>Overwrap</a:t>
            </a:r>
            <a:r>
              <a:rPr lang="en-US" dirty="0"/>
              <a:t> Mop Packaging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WET MOP Packaging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7B378B-681A-4497-A4E8-9EEFBA920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2287" y="1709928"/>
            <a:ext cx="3273508" cy="583534"/>
          </a:xfrm>
        </p:spPr>
        <p:txBody>
          <a:bodyPr>
            <a:noAutofit/>
          </a:bodyPr>
          <a:lstStyle/>
          <a:p>
            <a:r>
              <a:rPr lang="en-US" b="1" dirty="0"/>
              <a:t>Flat-Pak™ </a:t>
            </a:r>
            <a:r>
              <a:rPr lang="en-US" dirty="0"/>
              <a:t>Mop Carton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CBE458-79F4-4288-B402-CDD28E2D6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329" y="2436803"/>
            <a:ext cx="2968672" cy="16268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1FC5B8-4D6B-45A7-9D42-78BED2DC2815}"/>
              </a:ext>
            </a:extLst>
          </p:cNvPr>
          <p:cNvSpPr txBox="1"/>
          <p:nvPr/>
        </p:nvSpPr>
        <p:spPr>
          <a:xfrm>
            <a:off x="1169698" y="4427474"/>
            <a:ext cx="47645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Reduces mop carton size by 45%</a:t>
            </a:r>
          </a:p>
          <a:p>
            <a:pPr marL="285753" indent="-285753">
              <a:spcBef>
                <a:spcPts val="12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Made from 100% recycled pulp; reduces waste</a:t>
            </a:r>
          </a:p>
          <a:p>
            <a:pPr marL="285753" indent="-285753">
              <a:spcBef>
                <a:spcPts val="12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Standard Packaging on all Wet Mops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396781-AFEA-4D29-99E9-1D0C02CBAD9A}"/>
              </a:ext>
            </a:extLst>
          </p:cNvPr>
          <p:cNvSpPr txBox="1"/>
          <p:nvPr/>
        </p:nvSpPr>
        <p:spPr>
          <a:xfrm>
            <a:off x="6587413" y="4425696"/>
            <a:ext cx="5085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Overwrap compact packaging creates less waste</a:t>
            </a:r>
          </a:p>
          <a:p>
            <a:pPr marL="285753" indent="-285753">
              <a:spcBef>
                <a:spcPts val="12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Eliminates all corrugated materials – </a:t>
            </a:r>
            <a:r>
              <a:rPr lang="en-US" sz="1400" b="1" i="1" dirty="0">
                <a:solidFill>
                  <a:srgbClr val="00B050"/>
                </a:solidFill>
              </a:rPr>
              <a:t>Green</a:t>
            </a:r>
            <a:r>
              <a:rPr lang="en-US" sz="1400" b="1" dirty="0">
                <a:solidFill>
                  <a:srgbClr val="00B050"/>
                </a:solidFill>
              </a:rPr>
              <a:t> Choice</a:t>
            </a:r>
          </a:p>
          <a:p>
            <a:pPr marL="285753" indent="-285753">
              <a:spcBef>
                <a:spcPts val="12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Up to $0.10 savings per mop!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507618-6DA6-4D53-9E91-D146D982EB63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9CEBC4-78FB-4BD5-B510-BD8BBD1B6B2F}"/>
              </a:ext>
            </a:extLst>
          </p:cNvPr>
          <p:cNvCxnSpPr>
            <a:cxnSpLocks/>
          </p:cNvCxnSpPr>
          <p:nvPr/>
        </p:nvCxnSpPr>
        <p:spPr>
          <a:xfrm flipH="1">
            <a:off x="11554437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BC8F2A7B-8F97-41DB-8D9A-6125D95E09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274" y="166570"/>
            <a:ext cx="1371363" cy="1265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20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PRIVATE LABEL &amp; PRIVATE CO-BRAND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507618-6DA6-4D53-9E91-D146D982EB63}"/>
              </a:ext>
            </a:extLst>
          </p:cNvPr>
          <p:cNvCxnSpPr>
            <a:cxnSpLocks/>
          </p:cNvCxnSpPr>
          <p:nvPr/>
        </p:nvCxnSpPr>
        <p:spPr>
          <a:xfrm flipH="1">
            <a:off x="-10510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9CEBC4-78FB-4BD5-B510-BD8BBD1B6B2F}"/>
              </a:ext>
            </a:extLst>
          </p:cNvPr>
          <p:cNvCxnSpPr>
            <a:cxnSpLocks/>
          </p:cNvCxnSpPr>
          <p:nvPr/>
        </p:nvCxnSpPr>
        <p:spPr>
          <a:xfrm flipH="1">
            <a:off x="11564947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BC8F2A7B-8F97-41DB-8D9A-6125D95E09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62" y="218305"/>
            <a:ext cx="1371363" cy="126508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DDF39-0A44-479B-8684-5A6BC737FC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5"/>
          <a:stretch/>
        </p:blipFill>
        <p:spPr>
          <a:xfrm>
            <a:off x="682304" y="2255021"/>
            <a:ext cx="5789427" cy="3108960"/>
          </a:xfrm>
          <a:prstGeom prst="rect">
            <a:avLst/>
          </a:prstGeo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B412F16-AFA4-4CED-B272-49C26FD0F257}"/>
              </a:ext>
            </a:extLst>
          </p:cNvPr>
          <p:cNvSpPr txBox="1">
            <a:spLocks/>
          </p:cNvSpPr>
          <p:nvPr/>
        </p:nvSpPr>
        <p:spPr>
          <a:xfrm>
            <a:off x="6546720" y="1981206"/>
            <a:ext cx="4766739" cy="3523125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0" tIns="45720" rIns="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ts val="1200"/>
              </a:spcBef>
            </a:pPr>
            <a:endParaRPr lang="en-US" sz="2600" b="1" dirty="0"/>
          </a:p>
          <a:p>
            <a:pPr lvl="1" algn="ctr">
              <a:spcBef>
                <a:spcPts val="0"/>
              </a:spcBef>
            </a:pPr>
            <a:r>
              <a:rPr lang="en-US" sz="2900" b="1" dirty="0"/>
              <a:t>Minimum Order Requirements </a:t>
            </a:r>
          </a:p>
          <a:p>
            <a:pPr lvl="1" algn="ctr">
              <a:spcBef>
                <a:spcPts val="0"/>
              </a:spcBef>
            </a:pPr>
            <a:r>
              <a:rPr lang="en-US" sz="2900" b="1" dirty="0"/>
              <a:t>by Category</a:t>
            </a:r>
          </a:p>
          <a:p>
            <a:pPr lvl="1">
              <a:spcBef>
                <a:spcPts val="1800"/>
              </a:spcBef>
            </a:pPr>
            <a:r>
              <a:rPr lang="en-US" sz="2500" dirty="0"/>
              <a:t>• Loop-End Mops:  72 each / 6 dozen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500" dirty="0"/>
              <a:t>• Cut-End Mops:  144 each / 12 dozen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500" dirty="0"/>
              <a:t>• Angle Brooms:  288 each / 24 dozen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500" dirty="0"/>
              <a:t>• Lobby Dust Pans: 144 each / 12 dozen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500" dirty="0"/>
              <a:t>• </a:t>
            </a:r>
            <a:r>
              <a:rPr lang="en-US" sz="2500" dirty="0" err="1"/>
              <a:t>Mopsticks</a:t>
            </a:r>
            <a:r>
              <a:rPr lang="en-US" sz="2500" dirty="0"/>
              <a:t>:  144 each / 12 dozen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500" dirty="0"/>
              <a:t>• Corn Brooms:  288 each / 24 dozen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500" dirty="0"/>
              <a:t>• Mop Bucket &amp; Wringers Case Label only: Pallet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endParaRPr lang="en-US" dirty="0"/>
          </a:p>
          <a:p>
            <a:pPr marL="486924" lvl="1" indent="-285753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1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30B91CE-ADB0-4CCC-A569-E883D3F705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6641">
            <a:off x="3495290" y="4906680"/>
            <a:ext cx="1402080" cy="1097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53356B-E579-4485-A115-C5A5EB5D28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016" y="4891202"/>
            <a:ext cx="176995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08248-60F1-449E-9B28-2518F69177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547" y="1089967"/>
            <a:ext cx="1789434" cy="1828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B8C63B-6059-4CD1-ABD8-4CDE6E918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517" y="3384944"/>
            <a:ext cx="1740793" cy="13716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96" y="1502059"/>
            <a:ext cx="3380280" cy="4616677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cap="none" dirty="0">
                <a:solidFill>
                  <a:schemeClr val="tx1"/>
                </a:solidFill>
                <a:latin typeface="+mn-lt"/>
              </a:rPr>
              <a:t>Over 70%</a:t>
            </a:r>
            <a:r>
              <a:rPr lang="en-US" cap="none" dirty="0">
                <a:solidFill>
                  <a:schemeClr val="tx1"/>
                </a:solidFill>
                <a:latin typeface="+mn-lt"/>
              </a:rPr>
              <a:t> </a:t>
            </a:r>
            <a:br>
              <a:rPr lang="en-US" cap="none" dirty="0">
                <a:solidFill>
                  <a:schemeClr val="tx1"/>
                </a:solidFill>
                <a:latin typeface="+mn-lt"/>
              </a:rPr>
            </a:br>
            <a:r>
              <a:rPr lang="en-US" sz="2400" cap="none" dirty="0">
                <a:solidFill>
                  <a:schemeClr val="tx1"/>
                </a:solidFill>
                <a:latin typeface="+mn-lt"/>
              </a:rPr>
              <a:t>of our products are </a:t>
            </a:r>
            <a:br>
              <a:rPr lang="en-US" cap="none" dirty="0">
                <a:solidFill>
                  <a:schemeClr val="tx1"/>
                </a:solidFill>
                <a:latin typeface="+mn-lt"/>
              </a:rPr>
            </a:br>
            <a:r>
              <a:rPr lang="en-US" b="1" cap="none" dirty="0">
                <a:solidFill>
                  <a:schemeClr val="tx1"/>
                </a:solidFill>
                <a:latin typeface="+mn-lt"/>
              </a:rPr>
              <a:t>Made in the USA</a:t>
            </a:r>
            <a:br>
              <a:rPr lang="en-US" b="1" cap="none" dirty="0">
                <a:solidFill>
                  <a:schemeClr val="tx1"/>
                </a:solidFill>
                <a:latin typeface="+mn-lt"/>
              </a:rPr>
            </a:b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r>
              <a:rPr lang="en-US" sz="2000" cap="none" dirty="0">
                <a:solidFill>
                  <a:schemeClr val="tx1"/>
                </a:solidFill>
                <a:latin typeface="+mn-lt"/>
              </a:rPr>
              <a:t>Includes:</a:t>
            </a:r>
            <a:br>
              <a:rPr lang="en-US" sz="2000" cap="none" dirty="0">
                <a:solidFill>
                  <a:schemeClr val="tx1"/>
                </a:solidFill>
                <a:latin typeface="+mn-lt"/>
              </a:rPr>
            </a:br>
            <a:br>
              <a:rPr lang="en-US" sz="2000" cap="none" dirty="0">
                <a:solidFill>
                  <a:schemeClr val="tx1"/>
                </a:solidFill>
                <a:latin typeface="+mn-lt"/>
              </a:rPr>
            </a:br>
            <a:r>
              <a:rPr lang="en-US" sz="2000" b="1" cap="none" dirty="0">
                <a:solidFill>
                  <a:schemeClr val="tx1"/>
                </a:solidFill>
                <a:latin typeface="+mn-lt"/>
              </a:rPr>
              <a:t>Wet Mops</a:t>
            </a: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r>
              <a:rPr lang="en-US" sz="2000" b="1" cap="none" dirty="0">
                <a:solidFill>
                  <a:schemeClr val="tx1"/>
                </a:solidFill>
                <a:latin typeface="+mn-lt"/>
              </a:rPr>
              <a:t>Angle Brooms</a:t>
            </a: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r>
              <a:rPr lang="en-US" sz="2000" b="1" cap="none" dirty="0">
                <a:solidFill>
                  <a:schemeClr val="tx1"/>
                </a:solidFill>
                <a:latin typeface="+mn-lt"/>
              </a:rPr>
              <a:t>Lobby Dust Pans</a:t>
            </a: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r>
              <a:rPr lang="en-US" sz="2000" b="1" cap="none" dirty="0">
                <a:solidFill>
                  <a:schemeClr val="tx1"/>
                </a:solidFill>
                <a:latin typeface="+mn-lt"/>
              </a:rPr>
              <a:t>Brushes</a:t>
            </a: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br>
              <a:rPr lang="en-US" sz="2000" b="1" cap="none" dirty="0">
                <a:solidFill>
                  <a:schemeClr val="tx1"/>
                </a:solidFill>
                <a:latin typeface="+mn-lt"/>
              </a:rPr>
            </a:br>
            <a:r>
              <a:rPr lang="en-US" sz="2000" b="1" cap="none" dirty="0">
                <a:solidFill>
                  <a:schemeClr val="tx1"/>
                </a:solidFill>
                <a:latin typeface="+mn-lt"/>
              </a:rPr>
              <a:t>Floor Sweeps</a:t>
            </a:r>
          </a:p>
        </p:txBody>
      </p:sp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3C0B9D68-8F30-E84F-9E2F-573FAA18E1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093799" y="1130697"/>
            <a:ext cx="1470214" cy="1828800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42B2560-FAA9-124F-AD83-8C8D48E03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5322" y="677929"/>
            <a:ext cx="2919413" cy="583534"/>
          </a:xfrm>
        </p:spPr>
        <p:txBody>
          <a:bodyPr/>
          <a:lstStyle/>
          <a:p>
            <a:r>
              <a:rPr lang="en-US" b="1" dirty="0"/>
              <a:t>Wet Mops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B0FE939-6135-8846-B579-79F696C454E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665945" y="677929"/>
            <a:ext cx="2919413" cy="583534"/>
          </a:xfrm>
        </p:spPr>
        <p:txBody>
          <a:bodyPr/>
          <a:lstStyle/>
          <a:p>
            <a:r>
              <a:rPr lang="en-US" b="1" dirty="0"/>
              <a:t>Angle Brooms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96C3DD2-045C-6945-B783-8067FCC3CDF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291840" y="4297680"/>
            <a:ext cx="2919413" cy="583534"/>
          </a:xfrm>
        </p:spPr>
        <p:txBody>
          <a:bodyPr/>
          <a:lstStyle/>
          <a:p>
            <a:r>
              <a:rPr lang="en-US" b="1" dirty="0"/>
              <a:t>Brushes</a:t>
            </a: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9D46B1A3-C5DA-C34C-93E4-11360375C6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299" y="1130697"/>
            <a:ext cx="1682494" cy="1828800"/>
          </a:xfr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1062C8-793E-4B4F-84A6-DE1FCD0E323C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01B6B0-97C6-4421-9C40-3AA799D2736A}"/>
              </a:ext>
            </a:extLst>
          </p:cNvPr>
          <p:cNvCxnSpPr>
            <a:cxnSpLocks/>
          </p:cNvCxnSpPr>
          <p:nvPr/>
        </p:nvCxnSpPr>
        <p:spPr>
          <a:xfrm flipH="1">
            <a:off x="11554437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9513F51-4501-4D84-A255-EE19205D6B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118" y="1252280"/>
            <a:ext cx="1567542" cy="1828800"/>
          </a:xfrm>
          <a:prstGeom prst="rect">
            <a:avLst/>
          </a:prstGeom>
        </p:spPr>
      </p:pic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CFE22167-43CC-49E5-A72C-48D4448BC287}"/>
              </a:ext>
            </a:extLst>
          </p:cNvPr>
          <p:cNvSpPr txBox="1">
            <a:spLocks/>
          </p:cNvSpPr>
          <p:nvPr/>
        </p:nvSpPr>
        <p:spPr>
          <a:xfrm>
            <a:off x="8412480" y="4480560"/>
            <a:ext cx="2919413" cy="583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Floor sweeps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8A375E-232E-4B53-8C0A-8F74B7114F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104" y="5008551"/>
            <a:ext cx="2955636" cy="1097280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31B5B2CF-E7C2-4173-8923-B308CDDAB7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309" y="341088"/>
            <a:ext cx="2094301" cy="1097280"/>
          </a:xfrm>
          <a:prstGeom prst="rect">
            <a:avLst/>
          </a:prstGeom>
        </p:spPr>
      </p:pic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A5F41D7D-9325-4B50-BED3-6F151D697C6E}"/>
              </a:ext>
            </a:extLst>
          </p:cNvPr>
          <p:cNvSpPr txBox="1">
            <a:spLocks/>
          </p:cNvSpPr>
          <p:nvPr/>
        </p:nvSpPr>
        <p:spPr>
          <a:xfrm>
            <a:off x="5902449" y="2829182"/>
            <a:ext cx="2919413" cy="583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Lobby dust pans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2F03F-A4E1-4F64-AC17-918737007C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310" y="3327737"/>
            <a:ext cx="1505102" cy="1371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3C1BACB-F49D-4650-8099-3A7DF719D1F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358" y="190673"/>
            <a:ext cx="1371363" cy="126508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CD6119-98EE-43D8-96D9-22E0A6F13058}"/>
              </a:ext>
            </a:extLst>
          </p:cNvPr>
          <p:cNvSpPr txBox="1"/>
          <p:nvPr/>
        </p:nvSpPr>
        <p:spPr>
          <a:xfrm>
            <a:off x="0" y="6277607"/>
            <a:ext cx="12065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AUTOMATION gives us our competitive advantage to stay COMPETITIVE and MADE IN USA !</a:t>
            </a:r>
          </a:p>
        </p:txBody>
      </p:sp>
    </p:spTree>
    <p:extLst>
      <p:ext uri="{BB962C8B-B14F-4D97-AF65-F5344CB8AC3E}">
        <p14:creationId xmlns:p14="http://schemas.microsoft.com/office/powerpoint/2010/main" val="164038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36C611-8B75-479C-A93F-39B26756AD78}"/>
              </a:ext>
            </a:extLst>
          </p:cNvPr>
          <p:cNvCxnSpPr>
            <a:cxnSpLocks/>
          </p:cNvCxnSpPr>
          <p:nvPr/>
        </p:nvCxnSpPr>
        <p:spPr>
          <a:xfrm>
            <a:off x="1188720" y="6222303"/>
            <a:ext cx="0" cy="64008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20" y="768767"/>
            <a:ext cx="4157296" cy="6764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91919"/>
                </a:solidFill>
              </a:rPr>
              <a:t>Product Line: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905757-E927-4808-AD93-B387267EF920}"/>
              </a:ext>
            </a:extLst>
          </p:cNvPr>
          <p:cNvCxnSpPr>
            <a:cxnSpLocks/>
          </p:cNvCxnSpPr>
          <p:nvPr/>
        </p:nvCxnSpPr>
        <p:spPr>
          <a:xfrm>
            <a:off x="1188720" y="-8965"/>
            <a:ext cx="0" cy="64008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199467EC-543C-4762-80D1-8B61F1D25196}"/>
              </a:ext>
            </a:extLst>
          </p:cNvPr>
          <p:cNvSpPr txBox="1">
            <a:spLocks/>
          </p:cNvSpPr>
          <p:nvPr/>
        </p:nvSpPr>
        <p:spPr>
          <a:xfrm>
            <a:off x="8328381" y="1836218"/>
            <a:ext cx="3016264" cy="295038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700" b="1" dirty="0"/>
              <a:t>Market Segments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r>
              <a:rPr lang="en-US" dirty="0"/>
              <a:t>Jan/San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r>
              <a:rPr lang="en-US" dirty="0"/>
              <a:t>Foodservice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r>
              <a:rPr lang="en-US" dirty="0"/>
              <a:t>Healthcare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r>
              <a:rPr lang="en-US" dirty="0"/>
              <a:t>Industrial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r>
              <a:rPr lang="en-US" dirty="0"/>
              <a:t>Hospitality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r>
              <a:rPr lang="en-US" dirty="0"/>
              <a:t>Convenience Stores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r>
              <a:rPr lang="en-US" dirty="0"/>
              <a:t>Building Service Contractor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endParaRPr lang="en-US" dirty="0"/>
          </a:p>
          <a:p>
            <a:pPr marL="486924" lvl="1" indent="-28575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3" name="Picture 32" descr="A picture containing indoor, person, person, holding&#10;&#10;Description automatically generated">
            <a:extLst>
              <a:ext uri="{FF2B5EF4-FFF2-40B4-BE49-F238E27FC236}">
                <a16:creationId xmlns:a16="http://schemas.microsoft.com/office/drawing/2014/main" id="{44ADA53C-0074-46CF-AA02-A996B3C77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359" y="847723"/>
            <a:ext cx="2077548" cy="2576337"/>
          </a:xfrm>
          <a:prstGeom prst="rect">
            <a:avLst/>
          </a:prstGeom>
        </p:spPr>
      </p:pic>
      <p:pic>
        <p:nvPicPr>
          <p:cNvPr id="36" name="Picture 35" descr="A person standing in a room&#10;&#10;Description automatically generated">
            <a:extLst>
              <a:ext uri="{FF2B5EF4-FFF2-40B4-BE49-F238E27FC236}">
                <a16:creationId xmlns:a16="http://schemas.microsoft.com/office/drawing/2014/main" id="{3F2CA25F-7D3A-41F3-81CE-D7F48B6CA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359" y="3424059"/>
            <a:ext cx="2077548" cy="2541126"/>
          </a:xfrm>
          <a:prstGeom prst="rect">
            <a:avLst/>
          </a:prstGeom>
        </p:spPr>
      </p:pic>
      <p:pic>
        <p:nvPicPr>
          <p:cNvPr id="38" name="Picture 37" descr="A person standing in a room&#10;&#10;Description automatically generated">
            <a:extLst>
              <a:ext uri="{FF2B5EF4-FFF2-40B4-BE49-F238E27FC236}">
                <a16:creationId xmlns:a16="http://schemas.microsoft.com/office/drawing/2014/main" id="{E102DED5-DF33-498A-8FD6-08E08409DF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820" y="3424059"/>
            <a:ext cx="2107539" cy="2541126"/>
          </a:xfrm>
          <a:prstGeom prst="rect">
            <a:avLst/>
          </a:prstGeom>
        </p:spPr>
      </p:pic>
      <p:pic>
        <p:nvPicPr>
          <p:cNvPr id="40" name="Picture 39" descr="A person standing in a room&#10;&#10;Description automatically generated">
            <a:extLst>
              <a:ext uri="{FF2B5EF4-FFF2-40B4-BE49-F238E27FC236}">
                <a16:creationId xmlns:a16="http://schemas.microsoft.com/office/drawing/2014/main" id="{19F875C8-F625-4EAE-814C-FDD65F5B34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700" y="847722"/>
            <a:ext cx="2107658" cy="2576337"/>
          </a:xfrm>
          <a:prstGeom prst="rect">
            <a:avLst/>
          </a:prstGeom>
        </p:spPr>
      </p:pic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C062916F-C092-499C-B58B-3F4C47E2D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036" y="2863611"/>
            <a:ext cx="1215431" cy="112089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355" y="1350628"/>
            <a:ext cx="2888609" cy="4889606"/>
          </a:xfrm>
        </p:spPr>
        <p:txBody>
          <a:bodyPr>
            <a:normAutofit fontScale="70000" lnSpcReduction="20000"/>
          </a:bodyPr>
          <a:lstStyle/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Microfiber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Wet Mops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Mopsticks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Mop Bucket &amp; Wringers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Cleaning Equipment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Waste Containers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Dust Mops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Angle Brooms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Dust Pans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Floor Sweeps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Brushes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Handles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Bathroom Accessories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Squeegees &amp; Scrapers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Sponges &amp; Pads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Dusters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Corn Brooms</a:t>
            </a:r>
          </a:p>
          <a:p>
            <a:pPr marL="486924" lvl="1" indent="-285753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Rotaries</a:t>
            </a:r>
          </a:p>
          <a:p>
            <a:pPr marL="486924" lvl="1" indent="-285753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3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0265EAA7-C72C-4C25-BD77-17A511CB300E}"/>
              </a:ext>
            </a:extLst>
          </p:cNvPr>
          <p:cNvSpPr/>
          <p:nvPr/>
        </p:nvSpPr>
        <p:spPr>
          <a:xfrm>
            <a:off x="868410" y="3627711"/>
            <a:ext cx="2007201" cy="2327044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5AD3D90-EC3D-4063-B8D8-29E669890768}"/>
              </a:ext>
            </a:extLst>
          </p:cNvPr>
          <p:cNvSpPr/>
          <p:nvPr/>
        </p:nvSpPr>
        <p:spPr>
          <a:xfrm>
            <a:off x="6096000" y="3675124"/>
            <a:ext cx="2407428" cy="2279630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6556F8D-9E20-49CE-84D0-15D09AC9B6FF}"/>
              </a:ext>
            </a:extLst>
          </p:cNvPr>
          <p:cNvSpPr/>
          <p:nvPr/>
        </p:nvSpPr>
        <p:spPr>
          <a:xfrm>
            <a:off x="4075159" y="1301845"/>
            <a:ext cx="2331176" cy="2170641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F562018-FC5C-4939-9CD0-87CAB3C7780C}"/>
              </a:ext>
            </a:extLst>
          </p:cNvPr>
          <p:cNvSpPr/>
          <p:nvPr/>
        </p:nvSpPr>
        <p:spPr>
          <a:xfrm>
            <a:off x="9419781" y="1026832"/>
            <a:ext cx="1903809" cy="5111081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7BADA19-3B6A-4FBD-821D-D173C7BBD84E}"/>
              </a:ext>
            </a:extLst>
          </p:cNvPr>
          <p:cNvSpPr/>
          <p:nvPr/>
        </p:nvSpPr>
        <p:spPr>
          <a:xfrm>
            <a:off x="3320217" y="3651418"/>
            <a:ext cx="2331176" cy="2279630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B11355C-4E3C-47D5-9F15-FCAC9B1716F4}"/>
              </a:ext>
            </a:extLst>
          </p:cNvPr>
          <p:cNvSpPr/>
          <p:nvPr/>
        </p:nvSpPr>
        <p:spPr>
          <a:xfrm>
            <a:off x="6973125" y="1293319"/>
            <a:ext cx="2331176" cy="2170641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67B5F6-9C19-4329-98A9-87BA8BC3E652}"/>
              </a:ext>
            </a:extLst>
          </p:cNvPr>
          <p:cNvSpPr/>
          <p:nvPr/>
        </p:nvSpPr>
        <p:spPr>
          <a:xfrm>
            <a:off x="1062466" y="1297685"/>
            <a:ext cx="2331176" cy="2170641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80" y="661308"/>
            <a:ext cx="9134026" cy="587584"/>
          </a:xfrm>
        </p:spPr>
        <p:txBody>
          <a:bodyPr>
            <a:noAutofit/>
          </a:bodyPr>
          <a:lstStyle/>
          <a:p>
            <a:pPr algn="just"/>
            <a:r>
              <a:rPr lang="en-US" b="1" dirty="0">
                <a:solidFill>
                  <a:schemeClr val="tx1"/>
                </a:solidFill>
                <a:latin typeface="+mn-lt"/>
              </a:rPr>
              <a:t>		Our Innovative, 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exclusive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Products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1062C8-793E-4B4F-84A6-DE1FCD0E323C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01B6B0-97C6-4421-9C40-3AA799D2736A}"/>
              </a:ext>
            </a:extLst>
          </p:cNvPr>
          <p:cNvCxnSpPr>
            <a:cxnSpLocks/>
          </p:cNvCxnSpPr>
          <p:nvPr/>
        </p:nvCxnSpPr>
        <p:spPr>
          <a:xfrm flipH="1">
            <a:off x="11554437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picture containing game&#10;&#10;Description automatically generated">
            <a:extLst>
              <a:ext uri="{FF2B5EF4-FFF2-40B4-BE49-F238E27FC236}">
                <a16:creationId xmlns:a16="http://schemas.microsoft.com/office/drawing/2014/main" id="{FADB6E23-0E99-426E-AB87-EABADFFB63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5597" y="4143204"/>
            <a:ext cx="1737360" cy="1737360"/>
          </a:xfrm>
        </p:spPr>
      </p:pic>
      <p:pic>
        <p:nvPicPr>
          <p:cNvPr id="15" name="Picture Placeholder 14" descr="A close up of a device&#10;&#10;Description automatically generated">
            <a:extLst>
              <a:ext uri="{FF2B5EF4-FFF2-40B4-BE49-F238E27FC236}">
                <a16:creationId xmlns:a16="http://schemas.microsoft.com/office/drawing/2014/main" id="{DED355FC-2D57-482B-B835-DC776A1861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454" y="1944171"/>
            <a:ext cx="1679369" cy="1494977"/>
          </a:xfrm>
        </p:spPr>
      </p:pic>
      <p:pic>
        <p:nvPicPr>
          <p:cNvPr id="20" name="Picture Placeholder 19" descr="A picture containing person, phone, blue&#10;&#10;Description automatically generated">
            <a:extLst>
              <a:ext uri="{FF2B5EF4-FFF2-40B4-BE49-F238E27FC236}">
                <a16:creationId xmlns:a16="http://schemas.microsoft.com/office/drawing/2014/main" id="{8EB6250F-8F67-4C5C-9A9E-4AD37B816C0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8914" y="1757949"/>
            <a:ext cx="1706011" cy="1706011"/>
          </a:xfrm>
        </p:spPr>
      </p:pic>
      <p:pic>
        <p:nvPicPr>
          <p:cNvPr id="30" name="Picture 29" descr="A close up of a tool&#10;&#10;Description automatically generated">
            <a:extLst>
              <a:ext uri="{FF2B5EF4-FFF2-40B4-BE49-F238E27FC236}">
                <a16:creationId xmlns:a16="http://schemas.microsoft.com/office/drawing/2014/main" id="{46DBDF44-761F-4183-89A2-A750969E49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500241" y="1838721"/>
            <a:ext cx="1316324" cy="1544465"/>
          </a:xfrm>
          <a:prstGeom prst="rect">
            <a:avLst/>
          </a:prstGeom>
        </p:spPr>
      </p:pic>
      <p:pic>
        <p:nvPicPr>
          <p:cNvPr id="32" name="Picture 31" descr="A close up of a device&#10;&#10;Description automatically generated">
            <a:extLst>
              <a:ext uri="{FF2B5EF4-FFF2-40B4-BE49-F238E27FC236}">
                <a16:creationId xmlns:a16="http://schemas.microsoft.com/office/drawing/2014/main" id="{4ECF4A5C-D5B5-48BF-A5A6-85BFD43573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60" y="4007975"/>
            <a:ext cx="1179167" cy="1881798"/>
          </a:xfrm>
          <a:prstGeom prst="rect">
            <a:avLst/>
          </a:prstGeom>
        </p:spPr>
      </p:pic>
      <p:pic>
        <p:nvPicPr>
          <p:cNvPr id="35" name="Picture 34" descr="A close up of a street&#10;&#10;Description automatically generated">
            <a:extLst>
              <a:ext uri="{FF2B5EF4-FFF2-40B4-BE49-F238E27FC236}">
                <a16:creationId xmlns:a16="http://schemas.microsoft.com/office/drawing/2014/main" id="{B3D71356-1E62-47B4-A952-485A488FA6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1203" y="1034808"/>
            <a:ext cx="1316323" cy="4655020"/>
          </a:xfrm>
          <a:prstGeom prst="rect">
            <a:avLst/>
          </a:prstGeom>
        </p:spPr>
      </p:pic>
      <p:pic>
        <p:nvPicPr>
          <p:cNvPr id="39" name="Picture 38" descr="A close up of a tool&#10;&#10;Description automatically generated">
            <a:extLst>
              <a:ext uri="{FF2B5EF4-FFF2-40B4-BE49-F238E27FC236}">
                <a16:creationId xmlns:a16="http://schemas.microsoft.com/office/drawing/2014/main" id="{25B85421-7E55-4DA4-9C01-4DE919CB7E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289" y="4097484"/>
            <a:ext cx="1398358" cy="18288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C921D26-4527-468B-A9B5-9BB367749FAC}"/>
              </a:ext>
            </a:extLst>
          </p:cNvPr>
          <p:cNvSpPr txBox="1"/>
          <p:nvPr/>
        </p:nvSpPr>
        <p:spPr>
          <a:xfrm>
            <a:off x="1348454" y="1346620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MaxiPlus</a:t>
            </a:r>
            <a:r>
              <a:rPr lang="en-US" sz="1400" baseline="30000" dirty="0"/>
              <a:t>®</a:t>
            </a:r>
            <a:r>
              <a:rPr lang="en-US" sz="1400" dirty="0"/>
              <a:t> Lobby </a:t>
            </a:r>
          </a:p>
          <a:p>
            <a:pPr algn="ctr"/>
            <a:r>
              <a:rPr lang="en-US" sz="1400" dirty="0"/>
              <a:t>Dust Pan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B7668A-83B9-4E1C-9827-95DB3DD05F65}"/>
              </a:ext>
            </a:extLst>
          </p:cNvPr>
          <p:cNvSpPr txBox="1"/>
          <p:nvPr/>
        </p:nvSpPr>
        <p:spPr>
          <a:xfrm>
            <a:off x="4274360" y="1346619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MaxiPlus</a:t>
            </a:r>
            <a:r>
              <a:rPr lang="en-US" sz="1400" baseline="30000" dirty="0"/>
              <a:t>®</a:t>
            </a:r>
            <a:r>
              <a:rPr lang="en-US" sz="1400" dirty="0"/>
              <a:t> Microfiber </a:t>
            </a:r>
          </a:p>
          <a:p>
            <a:pPr algn="ctr"/>
            <a:r>
              <a:rPr lang="en-US" sz="1400" dirty="0"/>
              <a:t>Loop End-Mop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9DB386-8EAC-4242-A0BD-6AFE3CC63B04}"/>
              </a:ext>
            </a:extLst>
          </p:cNvPr>
          <p:cNvSpPr txBox="1"/>
          <p:nvPr/>
        </p:nvSpPr>
        <p:spPr>
          <a:xfrm>
            <a:off x="6973125" y="1346618"/>
            <a:ext cx="233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MaxiPlus</a:t>
            </a:r>
            <a:r>
              <a:rPr lang="en-US" sz="1400" baseline="30000" dirty="0"/>
              <a:t>®</a:t>
            </a:r>
            <a:r>
              <a:rPr lang="en-US" sz="1400" dirty="0"/>
              <a:t> Professional Angle Broom, Unflagged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0668E2-7A13-4F66-8201-5554DF9E8766}"/>
              </a:ext>
            </a:extLst>
          </p:cNvPr>
          <p:cNvSpPr txBox="1"/>
          <p:nvPr/>
        </p:nvSpPr>
        <p:spPr>
          <a:xfrm>
            <a:off x="984042" y="3627711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MaxiPlus</a:t>
            </a:r>
            <a:r>
              <a:rPr lang="en-US" sz="1400" baseline="30000" dirty="0"/>
              <a:t>® </a:t>
            </a:r>
            <a:r>
              <a:rPr lang="en-US" sz="1400" dirty="0"/>
              <a:t>Mop </a:t>
            </a:r>
          </a:p>
          <a:p>
            <a:pPr algn="ctr"/>
            <a:r>
              <a:rPr lang="en-US" sz="1400" dirty="0"/>
              <a:t>Bucket &amp; Wringer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131B9F-C6B4-4DB8-B422-469D326C7439}"/>
              </a:ext>
            </a:extLst>
          </p:cNvPr>
          <p:cNvSpPr txBox="1"/>
          <p:nvPr/>
        </p:nvSpPr>
        <p:spPr>
          <a:xfrm>
            <a:off x="3616482" y="3667582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Quick Change™ </a:t>
            </a:r>
          </a:p>
          <a:p>
            <a:pPr algn="ctr"/>
            <a:r>
              <a:rPr lang="en-US" sz="1400" dirty="0"/>
              <a:t>Mopstick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5B878A-B372-4F70-BBFD-1BB65D5729AD}"/>
              </a:ext>
            </a:extLst>
          </p:cNvPr>
          <p:cNvSpPr txBox="1"/>
          <p:nvPr/>
        </p:nvSpPr>
        <p:spPr>
          <a:xfrm>
            <a:off x="6096000" y="3666597"/>
            <a:ext cx="240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MaxiPlus</a:t>
            </a:r>
            <a:r>
              <a:rPr lang="en-US" sz="1400" baseline="30000" dirty="0"/>
              <a:t>® </a:t>
            </a:r>
            <a:r>
              <a:rPr lang="en-US" sz="1400" dirty="0"/>
              <a:t>Professional Angle Broom, Flagged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19A478-BE93-4A4F-A452-B6D03110FAB8}"/>
              </a:ext>
            </a:extLst>
          </p:cNvPr>
          <p:cNvSpPr txBox="1"/>
          <p:nvPr/>
        </p:nvSpPr>
        <p:spPr>
          <a:xfrm>
            <a:off x="9237119" y="5647883"/>
            <a:ext cx="233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MaxiPlus</a:t>
            </a:r>
            <a:r>
              <a:rPr lang="en-US" sz="1400" baseline="30000" dirty="0"/>
              <a:t>®</a:t>
            </a:r>
            <a:r>
              <a:rPr lang="en-US" sz="1400" dirty="0"/>
              <a:t> All-in-One Cleaning System</a:t>
            </a: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190E8D62-7A41-45CF-9891-9EFBEEA2B7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80" y="88201"/>
            <a:ext cx="1189463" cy="1097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37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740" y="331939"/>
            <a:ext cx="8055109" cy="58758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Cash n’ Carry packaging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1062C8-793E-4B4F-84A6-DE1FCD0E323C}"/>
              </a:ext>
            </a:extLst>
          </p:cNvPr>
          <p:cNvCxnSpPr>
            <a:cxnSpLocks/>
          </p:cNvCxnSpPr>
          <p:nvPr/>
        </p:nvCxnSpPr>
        <p:spPr>
          <a:xfrm flipH="1">
            <a:off x="-10510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01B6B0-97C6-4421-9C40-3AA799D2736A}"/>
              </a:ext>
            </a:extLst>
          </p:cNvPr>
          <p:cNvCxnSpPr>
            <a:cxnSpLocks/>
          </p:cNvCxnSpPr>
          <p:nvPr/>
        </p:nvCxnSpPr>
        <p:spPr>
          <a:xfrm flipH="1">
            <a:off x="11554437" y="3429000"/>
            <a:ext cx="637563" cy="0"/>
          </a:xfrm>
          <a:prstGeom prst="line">
            <a:avLst/>
          </a:prstGeom>
          <a:ln w="76200">
            <a:solidFill>
              <a:srgbClr val="CE1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6A0350-D611-4507-BCAD-39441F877895}"/>
              </a:ext>
            </a:extLst>
          </p:cNvPr>
          <p:cNvGrpSpPr/>
          <p:nvPr/>
        </p:nvGrpSpPr>
        <p:grpSpPr>
          <a:xfrm>
            <a:off x="1206694" y="2100962"/>
            <a:ext cx="995943" cy="2180991"/>
            <a:chOff x="1037109" y="2100962"/>
            <a:chExt cx="995943" cy="218099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767B5F6-9C19-4329-98A9-87BA8BC3E652}"/>
                </a:ext>
              </a:extLst>
            </p:cNvPr>
            <p:cNvSpPr/>
            <p:nvPr/>
          </p:nvSpPr>
          <p:spPr>
            <a:xfrm>
              <a:off x="1037109" y="2100962"/>
              <a:ext cx="995943" cy="2180991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close up of a device&#10;&#10;Description automatically generated">
              <a:extLst>
                <a:ext uri="{FF2B5EF4-FFF2-40B4-BE49-F238E27FC236}">
                  <a16:creationId xmlns:a16="http://schemas.microsoft.com/office/drawing/2014/main" id="{B4BB9888-3D9D-4AA2-B174-4582DFEB7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476" y="2268626"/>
              <a:ext cx="853418" cy="18894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A7CCEC-3C47-40C1-A42F-5B8AE753F2A8}"/>
              </a:ext>
            </a:extLst>
          </p:cNvPr>
          <p:cNvGrpSpPr/>
          <p:nvPr/>
        </p:nvGrpSpPr>
        <p:grpSpPr>
          <a:xfrm>
            <a:off x="2511768" y="2100962"/>
            <a:ext cx="940427" cy="2180991"/>
            <a:chOff x="2623524" y="2100962"/>
            <a:chExt cx="940427" cy="218099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6556F8D-9E20-49CE-84D0-15D09AC9B6FF}"/>
                </a:ext>
              </a:extLst>
            </p:cNvPr>
            <p:cNvSpPr/>
            <p:nvPr/>
          </p:nvSpPr>
          <p:spPr>
            <a:xfrm>
              <a:off x="2623524" y="2100962"/>
              <a:ext cx="940427" cy="2180991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83394DC9-3BB9-485C-8466-7CF68AE9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7734" y="2172159"/>
              <a:ext cx="662891" cy="208238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4F4FC0-488C-402F-9CCB-8ECCF7DDAEF9}"/>
              </a:ext>
            </a:extLst>
          </p:cNvPr>
          <p:cNvSpPr txBox="1"/>
          <p:nvPr/>
        </p:nvSpPr>
        <p:spPr>
          <a:xfrm>
            <a:off x="1148334" y="804507"/>
            <a:ext cx="1039735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Features </a:t>
            </a:r>
            <a:r>
              <a:rPr lang="en-US" sz="1600" b="1" i="1" dirty="0">
                <a:solidFill>
                  <a:srgbClr val="FF0000"/>
                </a:solidFill>
                <a:latin typeface="+mj-lt"/>
              </a:rPr>
              <a:t>the brand you know and trust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...O-Cedar Commercial </a:t>
            </a:r>
          </a:p>
          <a:p>
            <a:pPr algn="ctr">
              <a:spcBef>
                <a:spcPts val="600"/>
              </a:spcBef>
            </a:pPr>
            <a:r>
              <a:rPr lang="en-US" sz="1600" b="1" dirty="0">
                <a:solidFill>
                  <a:srgbClr val="191919"/>
                </a:solidFill>
                <a:latin typeface="+mj-lt"/>
              </a:rPr>
              <a:t>C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olorful, Attention-Grabbing</a:t>
            </a:r>
          </a:p>
          <a:p>
            <a:pPr algn="ctr"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  <a:latin typeface="+mj-lt"/>
              </a:rPr>
              <a:t>Bilingual Features, Advantages &amp; Benefits </a:t>
            </a:r>
          </a:p>
          <a:p>
            <a:pPr algn="ctr"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  <a:latin typeface="+mj-lt"/>
              </a:rPr>
              <a:t>Self-Hanging &amp; Shelf-Friendly - UPC bar coded</a:t>
            </a:r>
            <a:endParaRPr lang="en-US" sz="1600" b="1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EFC8CB-7958-4146-BE7F-1A1A160AA256}"/>
              </a:ext>
            </a:extLst>
          </p:cNvPr>
          <p:cNvGrpSpPr/>
          <p:nvPr/>
        </p:nvGrpSpPr>
        <p:grpSpPr>
          <a:xfrm>
            <a:off x="4793838" y="4370195"/>
            <a:ext cx="1317559" cy="1751085"/>
            <a:chOff x="4814930" y="4410205"/>
            <a:chExt cx="1317559" cy="1751085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B11355C-4E3C-47D5-9F15-FCAC9B1716F4}"/>
                </a:ext>
              </a:extLst>
            </p:cNvPr>
            <p:cNvSpPr/>
            <p:nvPr/>
          </p:nvSpPr>
          <p:spPr>
            <a:xfrm>
              <a:off x="4814930" y="4410205"/>
              <a:ext cx="1317559" cy="175108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39935622-08B0-4229-B3FB-6387B1116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7342" y="4526386"/>
              <a:ext cx="1014314" cy="150653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5956F1-15FD-4C29-9800-9A17F9C86B73}"/>
              </a:ext>
            </a:extLst>
          </p:cNvPr>
          <p:cNvSpPr/>
          <p:nvPr/>
        </p:nvSpPr>
        <p:spPr>
          <a:xfrm>
            <a:off x="3550514" y="2100962"/>
            <a:ext cx="5534206" cy="2180991"/>
          </a:xfrm>
          <a:prstGeom prst="rect">
            <a:avLst/>
          </a:prstGeom>
          <a:solidFill>
            <a:schemeClr val="bg2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lose up of a device&#10;&#10;Description automatically generated">
            <a:extLst>
              <a:ext uri="{FF2B5EF4-FFF2-40B4-BE49-F238E27FC236}">
                <a16:creationId xmlns:a16="http://schemas.microsoft.com/office/drawing/2014/main" id="{02218374-18CA-4C6C-BFA4-619A7E16E0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713" y="2224681"/>
            <a:ext cx="1544435" cy="19601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177A8E-922A-461F-ACC5-5E00FB17875D}"/>
              </a:ext>
            </a:extLst>
          </p:cNvPr>
          <p:cNvGrpSpPr/>
          <p:nvPr/>
        </p:nvGrpSpPr>
        <p:grpSpPr>
          <a:xfrm>
            <a:off x="1359224" y="4382184"/>
            <a:ext cx="3300524" cy="1732174"/>
            <a:chOff x="1037109" y="4419662"/>
            <a:chExt cx="3300524" cy="173217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856AFF-7AA0-4A22-BB6E-6AF090E50C79}"/>
                </a:ext>
              </a:extLst>
            </p:cNvPr>
            <p:cNvSpPr/>
            <p:nvPr/>
          </p:nvSpPr>
          <p:spPr>
            <a:xfrm>
              <a:off x="1037109" y="4419662"/>
              <a:ext cx="3300524" cy="1732174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88F0DE-BA0B-4176-92CA-62FD51493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74" b="4779"/>
            <a:stretch/>
          </p:blipFill>
          <p:spPr>
            <a:xfrm>
              <a:off x="1451915" y="4463631"/>
              <a:ext cx="2653553" cy="164423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5E55CC-6AFA-4AD8-BF70-7BAA36A6AFFD}"/>
              </a:ext>
            </a:extLst>
          </p:cNvPr>
          <p:cNvGrpSpPr/>
          <p:nvPr/>
        </p:nvGrpSpPr>
        <p:grpSpPr>
          <a:xfrm>
            <a:off x="9233254" y="2087487"/>
            <a:ext cx="1907175" cy="2180981"/>
            <a:chOff x="9233254" y="2087487"/>
            <a:chExt cx="1907175" cy="218098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121D13-225D-4F26-99BC-786AB95F91F1}"/>
                </a:ext>
              </a:extLst>
            </p:cNvPr>
            <p:cNvSpPr/>
            <p:nvPr/>
          </p:nvSpPr>
          <p:spPr>
            <a:xfrm>
              <a:off x="9233254" y="2087487"/>
              <a:ext cx="1907175" cy="2180981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close up of a device&#10;&#10;Description automatically generated">
              <a:extLst>
                <a:ext uri="{FF2B5EF4-FFF2-40B4-BE49-F238E27FC236}">
                  <a16:creationId xmlns:a16="http://schemas.microsoft.com/office/drawing/2014/main" id="{570B54BF-3DC0-4620-B486-C63A72BC0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8728" y="2166176"/>
              <a:ext cx="1259571" cy="2050560"/>
            </a:xfrm>
            <a:prstGeom prst="rect">
              <a:avLst/>
            </a:prstGeom>
          </p:spPr>
        </p:pic>
      </p:grpSp>
      <p:pic>
        <p:nvPicPr>
          <p:cNvPr id="57" name="Picture Placeholder 5" descr="A picture containing game&#10;&#10;Description automatically generated">
            <a:extLst>
              <a:ext uri="{FF2B5EF4-FFF2-40B4-BE49-F238E27FC236}">
                <a16:creationId xmlns:a16="http://schemas.microsoft.com/office/drawing/2014/main" id="{FA920405-C1FF-4EF8-9ADC-445B679C2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425" y="2234621"/>
            <a:ext cx="1530519" cy="1897054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8467233-9229-4DFF-89D9-847805F50579}"/>
              </a:ext>
            </a:extLst>
          </p:cNvPr>
          <p:cNvGrpSpPr/>
          <p:nvPr/>
        </p:nvGrpSpPr>
        <p:grpSpPr>
          <a:xfrm>
            <a:off x="6392390" y="4388679"/>
            <a:ext cx="1388268" cy="1719187"/>
            <a:chOff x="6741118" y="4419170"/>
            <a:chExt cx="1388268" cy="171918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8D90FB-B5CE-4D17-A72F-C9553F8C1C0B}"/>
                </a:ext>
              </a:extLst>
            </p:cNvPr>
            <p:cNvSpPr/>
            <p:nvPr/>
          </p:nvSpPr>
          <p:spPr>
            <a:xfrm>
              <a:off x="6741118" y="4419170"/>
              <a:ext cx="1388268" cy="1719187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monitor, sitting, green, phone&#10;&#10;Description automatically generated">
              <a:extLst>
                <a:ext uri="{FF2B5EF4-FFF2-40B4-BE49-F238E27FC236}">
                  <a16:creationId xmlns:a16="http://schemas.microsoft.com/office/drawing/2014/main" id="{0F11702C-3D1F-4D4E-ADD2-14490074F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9234" y="4569313"/>
              <a:ext cx="1272035" cy="138474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A9EEC4-28A6-47A0-B7A5-5C9B2F6F3FA5}"/>
              </a:ext>
            </a:extLst>
          </p:cNvPr>
          <p:cNvGrpSpPr/>
          <p:nvPr/>
        </p:nvGrpSpPr>
        <p:grpSpPr>
          <a:xfrm>
            <a:off x="8061651" y="4371601"/>
            <a:ext cx="2918429" cy="1719187"/>
            <a:chOff x="8398319" y="4402093"/>
            <a:chExt cx="2918429" cy="171918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E4F2B6B-8574-46F2-9C94-9B46E9AAC724}"/>
                </a:ext>
              </a:extLst>
            </p:cNvPr>
            <p:cNvSpPr/>
            <p:nvPr/>
          </p:nvSpPr>
          <p:spPr>
            <a:xfrm>
              <a:off x="8398319" y="4402093"/>
              <a:ext cx="2918429" cy="1719187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36BB38C-83EB-4109-9F81-30FB143F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43" b="17287"/>
            <a:stretch/>
          </p:blipFill>
          <p:spPr>
            <a:xfrm>
              <a:off x="8819261" y="4446794"/>
              <a:ext cx="2079190" cy="1663938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5C36B0A-EE77-41B0-9E10-D73A3E3394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0720" y="2157635"/>
            <a:ext cx="1238109" cy="2067642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836637C-69F7-4AFE-B6AF-D209F30E491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52" y="157594"/>
            <a:ext cx="1189463" cy="1097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80734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MONO">
      <a:dk1>
        <a:srgbClr val="000000"/>
      </a:dk1>
      <a:lt1>
        <a:srgbClr val="ECEEF7"/>
      </a:lt1>
      <a:dk2>
        <a:srgbClr val="00000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141514"/>
      </a:accent4>
      <a:accent5>
        <a:srgbClr val="000000"/>
      </a:accent5>
      <a:accent6>
        <a:srgbClr val="96969C"/>
      </a:accent6>
      <a:hlink>
        <a:srgbClr val="5F6063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 Pitch" id="{BA0280BF-E6B4-464B-BF28-F0D2A23065D1}" vid="{A1F0DEB3-06CD-4A85-8D08-B66BE056CE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1040</Words>
  <Application>Microsoft Office PowerPoint</Application>
  <PresentationFormat>Widescreen</PresentationFormat>
  <Paragraphs>237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Courier New</vt:lpstr>
      <vt:lpstr>Lucida Calligraphy</vt:lpstr>
      <vt:lpstr>Wingdings</vt:lpstr>
      <vt:lpstr>RetrospectVTI</vt:lpstr>
      <vt:lpstr>Nexstep Commercial Products</vt:lpstr>
      <vt:lpstr>About Us</vt:lpstr>
      <vt:lpstr>Sustainability Focus</vt:lpstr>
      <vt:lpstr>WET MOP Packaging</vt:lpstr>
      <vt:lpstr>PRIVATE LABEL &amp; PRIVATE CO-BRAND</vt:lpstr>
      <vt:lpstr>Over 70%  of our products are  Made in the USA  Includes:  Wet Mops  Angle Brooms  Lobby Dust Pans  Brushes  Floor Sweeps</vt:lpstr>
      <vt:lpstr>Product Line:</vt:lpstr>
      <vt:lpstr>  Our Innovative, exclusive Products</vt:lpstr>
      <vt:lpstr>Cash n’ Carry packaging</vt:lpstr>
      <vt:lpstr>Long Handle Display Cart</vt:lpstr>
      <vt:lpstr>PREMIER  Cleaning Tools</vt:lpstr>
      <vt:lpstr>PREMIER  Bi-Level Floor Scrub Brush w/Ends</vt:lpstr>
      <vt:lpstr>COLOR CODED  Foodservice Products</vt:lpstr>
      <vt:lpstr>NEW Items   Focus on COVID-19</vt:lpstr>
      <vt:lpstr>MaxiWash™  Disposable Wiping System</vt:lpstr>
      <vt:lpstr>MaxiPlus® Microfiber Cart</vt:lpstr>
      <vt:lpstr>MaxiPlus®  Microfiber Cart  INTRODUCTORY  PROMOTION</vt:lpstr>
      <vt:lpstr>Automatic Soap Dispensers</vt:lpstr>
      <vt:lpstr>TPE Stretch Polymer Gloves</vt:lpstr>
      <vt:lpstr>18” Disposable Microfiber Pad</vt:lpstr>
      <vt:lpstr>Gladiator™  Rim Caddy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Nexstep Commercial Products</dc:title>
  <dc:creator>Rachel Foster</dc:creator>
  <cp:lastModifiedBy>Bill Bouras</cp:lastModifiedBy>
  <cp:revision>93</cp:revision>
  <cp:lastPrinted>2020-10-20T15:34:16Z</cp:lastPrinted>
  <dcterms:created xsi:type="dcterms:W3CDTF">2020-09-24T15:01:56Z</dcterms:created>
  <dcterms:modified xsi:type="dcterms:W3CDTF">2020-10-26T19:52:47Z</dcterms:modified>
</cp:coreProperties>
</file>