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1" r:id="rId2"/>
    <p:sldId id="351" r:id="rId3"/>
    <p:sldId id="352" r:id="rId4"/>
    <p:sldId id="353" r:id="rId5"/>
    <p:sldId id="356" r:id="rId6"/>
    <p:sldId id="357" r:id="rId7"/>
    <p:sldId id="358" r:id="rId8"/>
    <p:sldId id="359" r:id="rId9"/>
    <p:sldId id="332" r:id="rId10"/>
    <p:sldId id="264" r:id="rId11"/>
    <p:sldId id="323" r:id="rId12"/>
    <p:sldId id="327" r:id="rId13"/>
    <p:sldId id="333" r:id="rId14"/>
    <p:sldId id="322" r:id="rId15"/>
    <p:sldId id="320" r:id="rId16"/>
    <p:sldId id="309" r:id="rId17"/>
    <p:sldId id="310" r:id="rId18"/>
    <p:sldId id="360" r:id="rId19"/>
    <p:sldId id="361" r:id="rId20"/>
    <p:sldId id="262" r:id="rId21"/>
    <p:sldId id="362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0FF5C-546E-41E9-99EE-5763475D7E13}" v="8" dt="2022-05-18T19:07:36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man, Chloe" userId="ddb4eb78-a335-4e97-91af-4e8a9446660c" providerId="ADAL" clId="{0680FF5C-546E-41E9-99EE-5763475D7E13}"/>
    <pc:docChg chg="undo custSel modSld">
      <pc:chgData name="Harman, Chloe" userId="ddb4eb78-a335-4e97-91af-4e8a9446660c" providerId="ADAL" clId="{0680FF5C-546E-41E9-99EE-5763475D7E13}" dt="2022-05-18T19:09:53.915" v="218" actId="1037"/>
      <pc:docMkLst>
        <pc:docMk/>
      </pc:docMkLst>
      <pc:sldChg chg="addSp modSp mod">
        <pc:chgData name="Harman, Chloe" userId="ddb4eb78-a335-4e97-91af-4e8a9446660c" providerId="ADAL" clId="{0680FF5C-546E-41E9-99EE-5763475D7E13}" dt="2022-05-18T19:09:53.915" v="218" actId="1037"/>
        <pc:sldMkLst>
          <pc:docMk/>
          <pc:sldMk cId="2879744351" sldId="332"/>
        </pc:sldMkLst>
        <pc:spChg chg="add mod">
          <ac:chgData name="Harman, Chloe" userId="ddb4eb78-a335-4e97-91af-4e8a9446660c" providerId="ADAL" clId="{0680FF5C-546E-41E9-99EE-5763475D7E13}" dt="2022-05-18T19:09:12.369" v="211" actId="207"/>
          <ac:spMkLst>
            <pc:docMk/>
            <pc:sldMk cId="2879744351" sldId="332"/>
            <ac:spMk id="2" creationId="{1603F738-0261-06EB-06B5-54853D28D208}"/>
          </ac:spMkLst>
        </pc:spChg>
        <pc:spChg chg="add mod">
          <ac:chgData name="Harman, Chloe" userId="ddb4eb78-a335-4e97-91af-4e8a9446660c" providerId="ADAL" clId="{0680FF5C-546E-41E9-99EE-5763475D7E13}" dt="2022-05-18T19:09:53.915" v="218" actId="1037"/>
          <ac:spMkLst>
            <pc:docMk/>
            <pc:sldMk cId="2879744351" sldId="332"/>
            <ac:spMk id="4" creationId="{0D20FC7F-9396-E2A7-60F1-E9DB8919EC6A}"/>
          </ac:spMkLst>
        </pc:spChg>
      </pc:sldChg>
      <pc:sldChg chg="addSp delSp modSp mod">
        <pc:chgData name="Harman, Chloe" userId="ddb4eb78-a335-4e97-91af-4e8a9446660c" providerId="ADAL" clId="{0680FF5C-546E-41E9-99EE-5763475D7E13}" dt="2022-05-18T19:04:08.352" v="59" actId="1076"/>
        <pc:sldMkLst>
          <pc:docMk/>
          <pc:sldMk cId="1203383627" sldId="353"/>
        </pc:sldMkLst>
        <pc:spChg chg="add del mod">
          <ac:chgData name="Harman, Chloe" userId="ddb4eb78-a335-4e97-91af-4e8a9446660c" providerId="ADAL" clId="{0680FF5C-546E-41E9-99EE-5763475D7E13}" dt="2022-05-18T19:03:12.430" v="22"/>
          <ac:spMkLst>
            <pc:docMk/>
            <pc:sldMk cId="1203383627" sldId="353"/>
            <ac:spMk id="2" creationId="{B1C47F0D-FF47-064C-EE34-F02BD036654E}"/>
          </ac:spMkLst>
        </pc:spChg>
        <pc:spChg chg="add mod">
          <ac:chgData name="Harman, Chloe" userId="ddb4eb78-a335-4e97-91af-4e8a9446660c" providerId="ADAL" clId="{0680FF5C-546E-41E9-99EE-5763475D7E13}" dt="2022-05-18T19:03:36.307" v="33" actId="1076"/>
          <ac:spMkLst>
            <pc:docMk/>
            <pc:sldMk cId="1203383627" sldId="353"/>
            <ac:spMk id="6" creationId="{2B3DF5C7-C7F8-338E-7238-12E832B4F22D}"/>
          </ac:spMkLst>
        </pc:spChg>
        <pc:spChg chg="add mod">
          <ac:chgData name="Harman, Chloe" userId="ddb4eb78-a335-4e97-91af-4e8a9446660c" providerId="ADAL" clId="{0680FF5C-546E-41E9-99EE-5763475D7E13}" dt="2022-05-18T19:04:08.352" v="59" actId="1076"/>
          <ac:spMkLst>
            <pc:docMk/>
            <pc:sldMk cId="1203383627" sldId="353"/>
            <ac:spMk id="7" creationId="{ED73808D-14E7-F062-ED1E-9306260E80A8}"/>
          </ac:spMkLst>
        </pc:spChg>
      </pc:sldChg>
      <pc:sldChg chg="addSp delSp modSp mod">
        <pc:chgData name="Harman, Chloe" userId="ddb4eb78-a335-4e97-91af-4e8a9446660c" providerId="ADAL" clId="{0680FF5C-546E-41E9-99EE-5763475D7E13}" dt="2022-05-18T19:06:10.713" v="121" actId="20577"/>
        <pc:sldMkLst>
          <pc:docMk/>
          <pc:sldMk cId="968031272" sldId="356"/>
        </pc:sldMkLst>
        <pc:spChg chg="add mod">
          <ac:chgData name="Harman, Chloe" userId="ddb4eb78-a335-4e97-91af-4e8a9446660c" providerId="ADAL" clId="{0680FF5C-546E-41E9-99EE-5763475D7E13}" dt="2022-05-18T19:05:09.797" v="88" actId="1038"/>
          <ac:spMkLst>
            <pc:docMk/>
            <pc:sldMk cId="968031272" sldId="356"/>
            <ac:spMk id="2" creationId="{255756C4-8E38-FC96-CFA0-7A5FA3E6EF46}"/>
          </ac:spMkLst>
        </pc:spChg>
        <pc:spChg chg="add del mod">
          <ac:chgData name="Harman, Chloe" userId="ddb4eb78-a335-4e97-91af-4e8a9446660c" providerId="ADAL" clId="{0680FF5C-546E-41E9-99EE-5763475D7E13}" dt="2022-05-18T19:05:28.168" v="92"/>
          <ac:spMkLst>
            <pc:docMk/>
            <pc:sldMk cId="968031272" sldId="356"/>
            <ac:spMk id="6" creationId="{4E9BA5EE-0053-5D9F-A449-0ADB499D50B0}"/>
          </ac:spMkLst>
        </pc:spChg>
        <pc:spChg chg="add mod">
          <ac:chgData name="Harman, Chloe" userId="ddb4eb78-a335-4e97-91af-4e8a9446660c" providerId="ADAL" clId="{0680FF5C-546E-41E9-99EE-5763475D7E13}" dt="2022-05-18T19:05:46.377" v="119" actId="1076"/>
          <ac:spMkLst>
            <pc:docMk/>
            <pc:sldMk cId="968031272" sldId="356"/>
            <ac:spMk id="7" creationId="{C9227708-0C61-009C-4B54-16EF7624F0AB}"/>
          </ac:spMkLst>
        </pc:spChg>
        <pc:spChg chg="mod">
          <ac:chgData name="Harman, Chloe" userId="ddb4eb78-a335-4e97-91af-4e8a9446660c" providerId="ADAL" clId="{0680FF5C-546E-41E9-99EE-5763475D7E13}" dt="2022-05-18T19:06:10.713" v="121" actId="20577"/>
          <ac:spMkLst>
            <pc:docMk/>
            <pc:sldMk cId="968031272" sldId="356"/>
            <ac:spMk id="14" creationId="{28ECB110-4059-4AA3-8693-B110B7E94A10}"/>
          </ac:spMkLst>
        </pc:spChg>
        <pc:picChg chg="mod modCrop">
          <ac:chgData name="Harman, Chloe" userId="ddb4eb78-a335-4e97-91af-4e8a9446660c" providerId="ADAL" clId="{0680FF5C-546E-41E9-99EE-5763475D7E13}" dt="2022-05-18T19:04:56.657" v="81" actId="732"/>
          <ac:picMkLst>
            <pc:docMk/>
            <pc:sldMk cId="968031272" sldId="356"/>
            <ac:picMk id="10" creationId="{1DAFBECB-415C-A8FD-8577-D0BC5A88B14B}"/>
          </ac:picMkLst>
        </pc:picChg>
        <pc:picChg chg="mod modCrop">
          <ac:chgData name="Harman, Chloe" userId="ddb4eb78-a335-4e97-91af-4e8a9446660c" providerId="ADAL" clId="{0680FF5C-546E-41E9-99EE-5763475D7E13}" dt="2022-05-18T19:05:15.251" v="89" actId="732"/>
          <ac:picMkLst>
            <pc:docMk/>
            <pc:sldMk cId="968031272" sldId="356"/>
            <ac:picMk id="12" creationId="{8339C883-325A-B102-F34B-590B8EEAC48B}"/>
          </ac:picMkLst>
        </pc:picChg>
      </pc:sldChg>
      <pc:sldChg chg="addSp modSp mod">
        <pc:chgData name="Harman, Chloe" userId="ddb4eb78-a335-4e97-91af-4e8a9446660c" providerId="ADAL" clId="{0680FF5C-546E-41E9-99EE-5763475D7E13}" dt="2022-05-18T19:08:12.907" v="208" actId="14100"/>
        <pc:sldMkLst>
          <pc:docMk/>
          <pc:sldMk cId="2658781985" sldId="357"/>
        </pc:sldMkLst>
        <pc:spChg chg="add mod">
          <ac:chgData name="Harman, Chloe" userId="ddb4eb78-a335-4e97-91af-4e8a9446660c" providerId="ADAL" clId="{0680FF5C-546E-41E9-99EE-5763475D7E13}" dt="2022-05-18T19:07:21.064" v="166" actId="1076"/>
          <ac:spMkLst>
            <pc:docMk/>
            <pc:sldMk cId="2658781985" sldId="357"/>
            <ac:spMk id="2" creationId="{1875F505-CFA4-9D87-772E-DC5EC457BC66}"/>
          </ac:spMkLst>
        </pc:spChg>
        <pc:spChg chg="add mod">
          <ac:chgData name="Harman, Chloe" userId="ddb4eb78-a335-4e97-91af-4e8a9446660c" providerId="ADAL" clId="{0680FF5C-546E-41E9-99EE-5763475D7E13}" dt="2022-05-18T19:07:57.093" v="204" actId="1076"/>
          <ac:spMkLst>
            <pc:docMk/>
            <pc:sldMk cId="2658781985" sldId="357"/>
            <ac:spMk id="6" creationId="{CF342636-D862-83D5-A27D-FA0B9D02DFF1}"/>
          </ac:spMkLst>
        </pc:spChg>
        <pc:spChg chg="mod">
          <ac:chgData name="Harman, Chloe" userId="ddb4eb78-a335-4e97-91af-4e8a9446660c" providerId="ADAL" clId="{0680FF5C-546E-41E9-99EE-5763475D7E13}" dt="2022-05-18T19:08:12.353" v="207" actId="14100"/>
          <ac:spMkLst>
            <pc:docMk/>
            <pc:sldMk cId="2658781985" sldId="357"/>
            <ac:spMk id="14" creationId="{28ECB110-4059-4AA3-8693-B110B7E94A10}"/>
          </ac:spMkLst>
        </pc:spChg>
        <pc:spChg chg="mod">
          <ac:chgData name="Harman, Chloe" userId="ddb4eb78-a335-4e97-91af-4e8a9446660c" providerId="ADAL" clId="{0680FF5C-546E-41E9-99EE-5763475D7E13}" dt="2022-05-18T19:08:12.907" v="208" actId="14100"/>
          <ac:spMkLst>
            <pc:docMk/>
            <pc:sldMk cId="2658781985" sldId="357"/>
            <ac:spMk id="15" creationId="{5388E81C-D066-4563-A1AD-5E34A22F0BFE}"/>
          </ac:spMkLst>
        </pc:spChg>
        <pc:picChg chg="mod modCrop">
          <ac:chgData name="Harman, Chloe" userId="ddb4eb78-a335-4e97-91af-4e8a9446660c" providerId="ADAL" clId="{0680FF5C-546E-41E9-99EE-5763475D7E13}" dt="2022-05-18T19:07:32.524" v="167" actId="732"/>
          <ac:picMkLst>
            <pc:docMk/>
            <pc:sldMk cId="2658781985" sldId="357"/>
            <ac:picMk id="9" creationId="{CAE69231-4467-9532-B7B3-6209220EE959}"/>
          </ac:picMkLst>
        </pc:picChg>
        <pc:picChg chg="mod modCrop">
          <ac:chgData name="Harman, Chloe" userId="ddb4eb78-a335-4e97-91af-4e8a9446660c" providerId="ADAL" clId="{0680FF5C-546E-41E9-99EE-5763475D7E13}" dt="2022-05-18T19:06:47.435" v="124" actId="732"/>
          <ac:picMkLst>
            <pc:docMk/>
            <pc:sldMk cId="2658781985" sldId="357"/>
            <ac:picMk id="11" creationId="{B6F5266C-6F7B-2E17-67FA-B08EBD6DC05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214DD4-1319-4F81-92FC-04DD9C0614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BF62F8-CF42-4ED1-9DF9-C05473E7E546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3200" dirty="0"/>
            <a:t>Strengths/Opportunities</a:t>
          </a:r>
        </a:p>
      </dgm:t>
    </dgm:pt>
    <dgm:pt modelId="{48B9C886-CD1D-4684-9ADE-7071CEB5DEBF}" type="parTrans" cxnId="{26F3810A-6EC3-4A84-BFA5-3EB30AC6DA6B}">
      <dgm:prSet/>
      <dgm:spPr/>
      <dgm:t>
        <a:bodyPr/>
        <a:lstStyle/>
        <a:p>
          <a:endParaRPr lang="en-US"/>
        </a:p>
      </dgm:t>
    </dgm:pt>
    <dgm:pt modelId="{F5E48388-E161-41B0-B0C4-A58BD3211774}" type="sibTrans" cxnId="{26F3810A-6EC3-4A84-BFA5-3EB30AC6DA6B}">
      <dgm:prSet/>
      <dgm:spPr/>
      <dgm:t>
        <a:bodyPr/>
        <a:lstStyle/>
        <a:p>
          <a:endParaRPr lang="en-US"/>
        </a:p>
      </dgm:t>
    </dgm:pt>
    <dgm:pt modelId="{114BD2B0-A6ED-4E07-A811-0DFB7DB063FB}">
      <dgm:prSet custT="1"/>
      <dgm:spPr/>
      <dgm:t>
        <a:bodyPr/>
        <a:lstStyle/>
        <a:p>
          <a:r>
            <a:rPr lang="en-US" sz="2800" dirty="0"/>
            <a:t>Unique Technology</a:t>
          </a:r>
        </a:p>
      </dgm:t>
    </dgm:pt>
    <dgm:pt modelId="{0218866E-C20D-44A3-99A8-0A2FB58CC509}" type="parTrans" cxnId="{B406E415-A4F6-47B5-BACA-172F70D71392}">
      <dgm:prSet/>
      <dgm:spPr/>
      <dgm:t>
        <a:bodyPr/>
        <a:lstStyle/>
        <a:p>
          <a:endParaRPr lang="en-US"/>
        </a:p>
      </dgm:t>
    </dgm:pt>
    <dgm:pt modelId="{934AEA55-D8A1-4620-8C51-E28CBAB7CA2B}" type="sibTrans" cxnId="{B406E415-A4F6-47B5-BACA-172F70D71392}">
      <dgm:prSet/>
      <dgm:spPr/>
      <dgm:t>
        <a:bodyPr/>
        <a:lstStyle/>
        <a:p>
          <a:endParaRPr lang="en-US"/>
        </a:p>
      </dgm:t>
    </dgm:pt>
    <dgm:pt modelId="{BE6C09F9-44B8-47CE-83A3-1FAF82B6C90B}">
      <dgm:prSet custT="1"/>
      <dgm:spPr/>
      <dgm:t>
        <a:bodyPr/>
        <a:lstStyle/>
        <a:p>
          <a:r>
            <a:rPr lang="en-US" sz="2800" dirty="0"/>
            <a:t>Resources </a:t>
          </a:r>
        </a:p>
      </dgm:t>
    </dgm:pt>
    <dgm:pt modelId="{02B09121-BAA1-46A3-89B4-8007F6F27325}" type="parTrans" cxnId="{0E0005BA-E080-44C9-A9D1-EB7EBAE23547}">
      <dgm:prSet/>
      <dgm:spPr/>
      <dgm:t>
        <a:bodyPr/>
        <a:lstStyle/>
        <a:p>
          <a:endParaRPr lang="en-US"/>
        </a:p>
      </dgm:t>
    </dgm:pt>
    <dgm:pt modelId="{ACCAB8A7-8A1D-4ED3-9EF0-BEB2652A7B67}" type="sibTrans" cxnId="{0E0005BA-E080-44C9-A9D1-EB7EBAE23547}">
      <dgm:prSet/>
      <dgm:spPr/>
      <dgm:t>
        <a:bodyPr/>
        <a:lstStyle/>
        <a:p>
          <a:endParaRPr lang="en-US"/>
        </a:p>
      </dgm:t>
    </dgm:pt>
    <dgm:pt modelId="{3AFBF887-AE18-4B0A-A40C-DD91292401A3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3200" dirty="0"/>
            <a:t>Weaknesses/Threats</a:t>
          </a:r>
        </a:p>
      </dgm:t>
    </dgm:pt>
    <dgm:pt modelId="{18714DD5-67CF-4BFC-BB3E-2F606747C2DA}" type="parTrans" cxnId="{37FECE09-8D72-446D-9360-46466AC3A606}">
      <dgm:prSet/>
      <dgm:spPr/>
      <dgm:t>
        <a:bodyPr/>
        <a:lstStyle/>
        <a:p>
          <a:endParaRPr lang="en-US"/>
        </a:p>
      </dgm:t>
    </dgm:pt>
    <dgm:pt modelId="{4632641F-6946-4A85-9A56-A4BFF73B7788}" type="sibTrans" cxnId="{37FECE09-8D72-446D-9360-46466AC3A606}">
      <dgm:prSet/>
      <dgm:spPr/>
      <dgm:t>
        <a:bodyPr/>
        <a:lstStyle/>
        <a:p>
          <a:endParaRPr lang="en-US"/>
        </a:p>
      </dgm:t>
    </dgm:pt>
    <dgm:pt modelId="{5FA32A36-AB3A-4F53-8974-90DBE69F4C28}">
      <dgm:prSet custT="1"/>
      <dgm:spPr/>
      <dgm:t>
        <a:bodyPr/>
        <a:lstStyle/>
        <a:p>
          <a:r>
            <a:rPr lang="en-US" sz="2800" dirty="0"/>
            <a:t>Underperforming Products</a:t>
          </a:r>
        </a:p>
      </dgm:t>
    </dgm:pt>
    <dgm:pt modelId="{1CB4B297-714A-45E6-A8DF-946473BE92B5}" type="parTrans" cxnId="{A129C143-1595-4E34-B9CE-7486DA815867}">
      <dgm:prSet/>
      <dgm:spPr/>
      <dgm:t>
        <a:bodyPr/>
        <a:lstStyle/>
        <a:p>
          <a:endParaRPr lang="en-US"/>
        </a:p>
      </dgm:t>
    </dgm:pt>
    <dgm:pt modelId="{77FABF0B-29D8-4F4E-BEF0-A57B347E998A}" type="sibTrans" cxnId="{A129C143-1595-4E34-B9CE-7486DA815867}">
      <dgm:prSet/>
      <dgm:spPr/>
      <dgm:t>
        <a:bodyPr/>
        <a:lstStyle/>
        <a:p>
          <a:endParaRPr lang="en-US"/>
        </a:p>
      </dgm:t>
    </dgm:pt>
    <dgm:pt modelId="{AC3C048D-898F-4F22-B983-6CDF73B22626}">
      <dgm:prSet custT="1"/>
      <dgm:spPr/>
      <dgm:t>
        <a:bodyPr/>
        <a:lstStyle/>
        <a:p>
          <a:r>
            <a:rPr lang="en-US" sz="2800" dirty="0"/>
            <a:t>Brand Awareness</a:t>
          </a:r>
        </a:p>
      </dgm:t>
    </dgm:pt>
    <dgm:pt modelId="{569116FE-415F-4256-8179-618651C6C19B}" type="parTrans" cxnId="{DF70E1E3-2A49-4219-8CB2-42F22E2BE546}">
      <dgm:prSet/>
      <dgm:spPr/>
      <dgm:t>
        <a:bodyPr/>
        <a:lstStyle/>
        <a:p>
          <a:endParaRPr lang="en-US"/>
        </a:p>
      </dgm:t>
    </dgm:pt>
    <dgm:pt modelId="{B66990AE-4851-43CE-A2F8-D9B52D4127C9}" type="sibTrans" cxnId="{DF70E1E3-2A49-4219-8CB2-42F22E2BE546}">
      <dgm:prSet/>
      <dgm:spPr/>
      <dgm:t>
        <a:bodyPr/>
        <a:lstStyle/>
        <a:p>
          <a:endParaRPr lang="en-US"/>
        </a:p>
      </dgm:t>
    </dgm:pt>
    <dgm:pt modelId="{C2B30CAE-F708-41C5-BEC0-5B3B9D274735}" type="pres">
      <dgm:prSet presAssocID="{2B214DD4-1319-4F81-92FC-04DD9C0614F9}" presName="linear" presStyleCnt="0">
        <dgm:presLayoutVars>
          <dgm:animLvl val="lvl"/>
          <dgm:resizeHandles val="exact"/>
        </dgm:presLayoutVars>
      </dgm:prSet>
      <dgm:spPr/>
    </dgm:pt>
    <dgm:pt modelId="{D9A8B2B8-5C1C-4CDB-9438-D6BA7441CD73}" type="pres">
      <dgm:prSet presAssocID="{55BF62F8-CF42-4ED1-9DF9-C05473E7E546}" presName="parentText" presStyleLbl="node1" presStyleIdx="0" presStyleCnt="2" custLinFactNeighborX="-25566" custLinFactNeighborY="1643">
        <dgm:presLayoutVars>
          <dgm:chMax val="0"/>
          <dgm:bulletEnabled val="1"/>
        </dgm:presLayoutVars>
      </dgm:prSet>
      <dgm:spPr/>
    </dgm:pt>
    <dgm:pt modelId="{8351B204-3837-41F1-B5AC-6477BECF6BFF}" type="pres">
      <dgm:prSet presAssocID="{55BF62F8-CF42-4ED1-9DF9-C05473E7E546}" presName="childText" presStyleLbl="revTx" presStyleIdx="0" presStyleCnt="2">
        <dgm:presLayoutVars>
          <dgm:bulletEnabled val="1"/>
        </dgm:presLayoutVars>
      </dgm:prSet>
      <dgm:spPr/>
    </dgm:pt>
    <dgm:pt modelId="{16CCE2CA-B435-4AEF-BCD3-C1D86C02EBFB}" type="pres">
      <dgm:prSet presAssocID="{3AFBF887-AE18-4B0A-A40C-DD91292401A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367023C-C6F6-4B15-BF1E-5449E5D29BC3}" type="pres">
      <dgm:prSet presAssocID="{3AFBF887-AE18-4B0A-A40C-DD91292401A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ED2CF05-96DB-4203-8044-8A478F80FDB0}" type="presOf" srcId="{55BF62F8-CF42-4ED1-9DF9-C05473E7E546}" destId="{D9A8B2B8-5C1C-4CDB-9438-D6BA7441CD73}" srcOrd="0" destOrd="0" presId="urn:microsoft.com/office/officeart/2005/8/layout/vList2"/>
    <dgm:cxn modelId="{37FECE09-8D72-446D-9360-46466AC3A606}" srcId="{2B214DD4-1319-4F81-92FC-04DD9C0614F9}" destId="{3AFBF887-AE18-4B0A-A40C-DD91292401A3}" srcOrd="1" destOrd="0" parTransId="{18714DD5-67CF-4BFC-BB3E-2F606747C2DA}" sibTransId="{4632641F-6946-4A85-9A56-A4BFF73B7788}"/>
    <dgm:cxn modelId="{26F3810A-6EC3-4A84-BFA5-3EB30AC6DA6B}" srcId="{2B214DD4-1319-4F81-92FC-04DD9C0614F9}" destId="{55BF62F8-CF42-4ED1-9DF9-C05473E7E546}" srcOrd="0" destOrd="0" parTransId="{48B9C886-CD1D-4684-9ADE-7071CEB5DEBF}" sibTransId="{F5E48388-E161-41B0-B0C4-A58BD3211774}"/>
    <dgm:cxn modelId="{B406E415-A4F6-47B5-BACA-172F70D71392}" srcId="{55BF62F8-CF42-4ED1-9DF9-C05473E7E546}" destId="{114BD2B0-A6ED-4E07-A811-0DFB7DB063FB}" srcOrd="0" destOrd="0" parTransId="{0218866E-C20D-44A3-99A8-0A2FB58CC509}" sibTransId="{934AEA55-D8A1-4620-8C51-E28CBAB7CA2B}"/>
    <dgm:cxn modelId="{4C60F53F-784C-4268-9226-59CDF2F48395}" type="presOf" srcId="{5FA32A36-AB3A-4F53-8974-90DBE69F4C28}" destId="{6367023C-C6F6-4B15-BF1E-5449E5D29BC3}" srcOrd="0" destOrd="0" presId="urn:microsoft.com/office/officeart/2005/8/layout/vList2"/>
    <dgm:cxn modelId="{A129C143-1595-4E34-B9CE-7486DA815867}" srcId="{3AFBF887-AE18-4B0A-A40C-DD91292401A3}" destId="{5FA32A36-AB3A-4F53-8974-90DBE69F4C28}" srcOrd="0" destOrd="0" parTransId="{1CB4B297-714A-45E6-A8DF-946473BE92B5}" sibTransId="{77FABF0B-29D8-4F4E-BEF0-A57B347E998A}"/>
    <dgm:cxn modelId="{D215B7AD-268D-4A9A-AFE9-6861BF20856F}" type="presOf" srcId="{2B214DD4-1319-4F81-92FC-04DD9C0614F9}" destId="{C2B30CAE-F708-41C5-BEC0-5B3B9D274735}" srcOrd="0" destOrd="0" presId="urn:microsoft.com/office/officeart/2005/8/layout/vList2"/>
    <dgm:cxn modelId="{0E0005BA-E080-44C9-A9D1-EB7EBAE23547}" srcId="{55BF62F8-CF42-4ED1-9DF9-C05473E7E546}" destId="{BE6C09F9-44B8-47CE-83A3-1FAF82B6C90B}" srcOrd="1" destOrd="0" parTransId="{02B09121-BAA1-46A3-89B4-8007F6F27325}" sibTransId="{ACCAB8A7-8A1D-4ED3-9EF0-BEB2652A7B67}"/>
    <dgm:cxn modelId="{549245C2-FDB0-425E-BFF5-CA288B7660CD}" type="presOf" srcId="{114BD2B0-A6ED-4E07-A811-0DFB7DB063FB}" destId="{8351B204-3837-41F1-B5AC-6477BECF6BFF}" srcOrd="0" destOrd="0" presId="urn:microsoft.com/office/officeart/2005/8/layout/vList2"/>
    <dgm:cxn modelId="{DF70E1E3-2A49-4219-8CB2-42F22E2BE546}" srcId="{3AFBF887-AE18-4B0A-A40C-DD91292401A3}" destId="{AC3C048D-898F-4F22-B983-6CDF73B22626}" srcOrd="1" destOrd="0" parTransId="{569116FE-415F-4256-8179-618651C6C19B}" sibTransId="{B66990AE-4851-43CE-A2F8-D9B52D4127C9}"/>
    <dgm:cxn modelId="{B7CC4EE9-72A2-4BBE-B775-BDA3D7FD61AB}" type="presOf" srcId="{BE6C09F9-44B8-47CE-83A3-1FAF82B6C90B}" destId="{8351B204-3837-41F1-B5AC-6477BECF6BFF}" srcOrd="0" destOrd="1" presId="urn:microsoft.com/office/officeart/2005/8/layout/vList2"/>
    <dgm:cxn modelId="{0A8F14F3-D703-44BB-BB90-FD63E4F76376}" type="presOf" srcId="{AC3C048D-898F-4F22-B983-6CDF73B22626}" destId="{6367023C-C6F6-4B15-BF1E-5449E5D29BC3}" srcOrd="0" destOrd="1" presId="urn:microsoft.com/office/officeart/2005/8/layout/vList2"/>
    <dgm:cxn modelId="{C6AEF6F9-36A9-4962-AC61-133008A65BBC}" type="presOf" srcId="{3AFBF887-AE18-4B0A-A40C-DD91292401A3}" destId="{16CCE2CA-B435-4AEF-BCD3-C1D86C02EBFB}" srcOrd="0" destOrd="0" presId="urn:microsoft.com/office/officeart/2005/8/layout/vList2"/>
    <dgm:cxn modelId="{7A3A7B0A-9E75-44B1-9FA1-8DFBECC3C0B6}" type="presParOf" srcId="{C2B30CAE-F708-41C5-BEC0-5B3B9D274735}" destId="{D9A8B2B8-5C1C-4CDB-9438-D6BA7441CD73}" srcOrd="0" destOrd="0" presId="urn:microsoft.com/office/officeart/2005/8/layout/vList2"/>
    <dgm:cxn modelId="{5AEF3916-4F5A-4BC7-A195-F39B2E2D5F1B}" type="presParOf" srcId="{C2B30CAE-F708-41C5-BEC0-5B3B9D274735}" destId="{8351B204-3837-41F1-B5AC-6477BECF6BFF}" srcOrd="1" destOrd="0" presId="urn:microsoft.com/office/officeart/2005/8/layout/vList2"/>
    <dgm:cxn modelId="{48C7C58F-CCFB-4369-9EFE-2144B3230351}" type="presParOf" srcId="{C2B30CAE-F708-41C5-BEC0-5B3B9D274735}" destId="{16CCE2CA-B435-4AEF-BCD3-C1D86C02EBFB}" srcOrd="2" destOrd="0" presId="urn:microsoft.com/office/officeart/2005/8/layout/vList2"/>
    <dgm:cxn modelId="{1A0D0F2D-8DAC-4725-BA11-A91D3A706AC8}" type="presParOf" srcId="{C2B30CAE-F708-41C5-BEC0-5B3B9D274735}" destId="{6367023C-C6F6-4B15-BF1E-5449E5D29B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214DD4-1319-4F81-92FC-04DD9C0614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BF62F8-CF42-4ED1-9DF9-C05473E7E546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PVC Foam</a:t>
          </a:r>
        </a:p>
      </dgm:t>
    </dgm:pt>
    <dgm:pt modelId="{48B9C886-CD1D-4684-9ADE-7071CEB5DEBF}" type="parTrans" cxnId="{26F3810A-6EC3-4A84-BFA5-3EB30AC6DA6B}">
      <dgm:prSet/>
      <dgm:spPr/>
      <dgm:t>
        <a:bodyPr/>
        <a:lstStyle/>
        <a:p>
          <a:endParaRPr lang="en-US"/>
        </a:p>
      </dgm:t>
    </dgm:pt>
    <dgm:pt modelId="{F5E48388-E161-41B0-B0C4-A58BD3211774}" type="sibTrans" cxnId="{26F3810A-6EC3-4A84-BFA5-3EB30AC6DA6B}">
      <dgm:prSet/>
      <dgm:spPr/>
      <dgm:t>
        <a:bodyPr/>
        <a:lstStyle/>
        <a:p>
          <a:endParaRPr lang="en-US"/>
        </a:p>
      </dgm:t>
    </dgm:pt>
    <dgm:pt modelId="{114BD2B0-A6ED-4E07-A811-0DFB7DB063FB}">
      <dgm:prSet/>
      <dgm:spPr/>
      <dgm:t>
        <a:bodyPr/>
        <a:lstStyle/>
        <a:p>
          <a:r>
            <a:rPr lang="en-US" dirty="0"/>
            <a:t>Tuff-Spun</a:t>
          </a:r>
        </a:p>
      </dgm:t>
    </dgm:pt>
    <dgm:pt modelId="{0218866E-C20D-44A3-99A8-0A2FB58CC509}" type="parTrans" cxnId="{B406E415-A4F6-47B5-BACA-172F70D71392}">
      <dgm:prSet/>
      <dgm:spPr/>
      <dgm:t>
        <a:bodyPr/>
        <a:lstStyle/>
        <a:p>
          <a:endParaRPr lang="en-US"/>
        </a:p>
      </dgm:t>
    </dgm:pt>
    <dgm:pt modelId="{934AEA55-D8A1-4620-8C51-E28CBAB7CA2B}" type="sibTrans" cxnId="{B406E415-A4F6-47B5-BACA-172F70D71392}">
      <dgm:prSet/>
      <dgm:spPr/>
      <dgm:t>
        <a:bodyPr/>
        <a:lstStyle/>
        <a:p>
          <a:endParaRPr lang="en-US"/>
        </a:p>
      </dgm:t>
    </dgm:pt>
    <dgm:pt modelId="{BE6C09F9-44B8-47CE-83A3-1FAF82B6C90B}">
      <dgm:prSet/>
      <dgm:spPr/>
      <dgm:t>
        <a:bodyPr/>
        <a:lstStyle/>
        <a:p>
          <a:r>
            <a:rPr lang="en-US" dirty="0"/>
            <a:t>Comfort-King</a:t>
          </a:r>
        </a:p>
      </dgm:t>
    </dgm:pt>
    <dgm:pt modelId="{02B09121-BAA1-46A3-89B4-8007F6F27325}" type="parTrans" cxnId="{0E0005BA-E080-44C9-A9D1-EB7EBAE23547}">
      <dgm:prSet/>
      <dgm:spPr/>
      <dgm:t>
        <a:bodyPr/>
        <a:lstStyle/>
        <a:p>
          <a:endParaRPr lang="en-US"/>
        </a:p>
      </dgm:t>
    </dgm:pt>
    <dgm:pt modelId="{ACCAB8A7-8A1D-4ED3-9EF0-BEB2652A7B67}" type="sibTrans" cxnId="{0E0005BA-E080-44C9-A9D1-EB7EBAE23547}">
      <dgm:prSet/>
      <dgm:spPr/>
      <dgm:t>
        <a:bodyPr/>
        <a:lstStyle/>
        <a:p>
          <a:endParaRPr lang="en-US"/>
        </a:p>
      </dgm:t>
    </dgm:pt>
    <dgm:pt modelId="{3AFBF887-AE18-4B0A-A40C-DD91292401A3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Hybrid Foam/Laminated</a:t>
          </a:r>
        </a:p>
      </dgm:t>
    </dgm:pt>
    <dgm:pt modelId="{18714DD5-67CF-4BFC-BB3E-2F606747C2DA}" type="parTrans" cxnId="{37FECE09-8D72-446D-9360-46466AC3A606}">
      <dgm:prSet/>
      <dgm:spPr/>
      <dgm:t>
        <a:bodyPr/>
        <a:lstStyle/>
        <a:p>
          <a:endParaRPr lang="en-US"/>
        </a:p>
      </dgm:t>
    </dgm:pt>
    <dgm:pt modelId="{4632641F-6946-4A85-9A56-A4BFF73B7788}" type="sibTrans" cxnId="{37FECE09-8D72-446D-9360-46466AC3A606}">
      <dgm:prSet/>
      <dgm:spPr/>
      <dgm:t>
        <a:bodyPr/>
        <a:lstStyle/>
        <a:p>
          <a:endParaRPr lang="en-US"/>
        </a:p>
      </dgm:t>
    </dgm:pt>
    <dgm:pt modelId="{5FA32A36-AB3A-4F53-8974-90DBE69F4C28}">
      <dgm:prSet/>
      <dgm:spPr/>
      <dgm:t>
        <a:bodyPr/>
        <a:lstStyle/>
        <a:p>
          <a:r>
            <a:rPr lang="en-US" dirty="0"/>
            <a:t>Wear-Bond Tuff-Spun</a:t>
          </a:r>
        </a:p>
      </dgm:t>
    </dgm:pt>
    <dgm:pt modelId="{1CB4B297-714A-45E6-A8DF-946473BE92B5}" type="parTrans" cxnId="{A129C143-1595-4E34-B9CE-7486DA815867}">
      <dgm:prSet/>
      <dgm:spPr/>
      <dgm:t>
        <a:bodyPr/>
        <a:lstStyle/>
        <a:p>
          <a:endParaRPr lang="en-US"/>
        </a:p>
      </dgm:t>
    </dgm:pt>
    <dgm:pt modelId="{77FABF0B-29D8-4F4E-BEF0-A57B347E998A}" type="sibTrans" cxnId="{A129C143-1595-4E34-B9CE-7486DA815867}">
      <dgm:prSet/>
      <dgm:spPr/>
      <dgm:t>
        <a:bodyPr/>
        <a:lstStyle/>
        <a:p>
          <a:endParaRPr lang="en-US"/>
        </a:p>
      </dgm:t>
    </dgm:pt>
    <dgm:pt modelId="{AC3C048D-898F-4F22-B983-6CDF73B22626}">
      <dgm:prSet/>
      <dgm:spPr/>
      <dgm:t>
        <a:bodyPr/>
        <a:lstStyle/>
        <a:p>
          <a:r>
            <a:rPr lang="en-US" dirty="0"/>
            <a:t>Wear-Bond Comfort-King</a:t>
          </a:r>
        </a:p>
      </dgm:t>
    </dgm:pt>
    <dgm:pt modelId="{569116FE-415F-4256-8179-618651C6C19B}" type="parTrans" cxnId="{DF70E1E3-2A49-4219-8CB2-42F22E2BE546}">
      <dgm:prSet/>
      <dgm:spPr/>
      <dgm:t>
        <a:bodyPr/>
        <a:lstStyle/>
        <a:p>
          <a:endParaRPr lang="en-US"/>
        </a:p>
      </dgm:t>
    </dgm:pt>
    <dgm:pt modelId="{B66990AE-4851-43CE-A2F8-D9B52D4127C9}" type="sibTrans" cxnId="{DF70E1E3-2A49-4219-8CB2-42F22E2BE546}">
      <dgm:prSet/>
      <dgm:spPr/>
      <dgm:t>
        <a:bodyPr/>
        <a:lstStyle/>
        <a:p>
          <a:endParaRPr lang="en-US"/>
        </a:p>
      </dgm:t>
    </dgm:pt>
    <dgm:pt modelId="{DCDB9A11-49E1-4597-AC82-E036136D4AC5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Laminated</a:t>
          </a:r>
        </a:p>
      </dgm:t>
    </dgm:pt>
    <dgm:pt modelId="{B806EADE-4B8E-49D0-B6CF-93F1CEEA2144}" type="parTrans" cxnId="{012207CC-9EDB-4C60-AF01-D139FA12CB45}">
      <dgm:prSet/>
      <dgm:spPr/>
      <dgm:t>
        <a:bodyPr/>
        <a:lstStyle/>
        <a:p>
          <a:endParaRPr lang="en-US"/>
        </a:p>
      </dgm:t>
    </dgm:pt>
    <dgm:pt modelId="{781B1A07-75DD-4401-BA09-0564BBB6B362}" type="sibTrans" cxnId="{012207CC-9EDB-4C60-AF01-D139FA12CB45}">
      <dgm:prSet/>
      <dgm:spPr/>
      <dgm:t>
        <a:bodyPr/>
        <a:lstStyle/>
        <a:p>
          <a:endParaRPr lang="en-US"/>
        </a:p>
      </dgm:t>
    </dgm:pt>
    <dgm:pt modelId="{601EA301-C177-4419-9685-900947F11F8C}">
      <dgm:prSet/>
      <dgm:spPr/>
      <dgm:t>
        <a:bodyPr/>
        <a:lstStyle/>
        <a:p>
          <a:r>
            <a:rPr lang="en-US"/>
            <a:t>Industrial Deck Plate</a:t>
          </a:r>
        </a:p>
      </dgm:t>
    </dgm:pt>
    <dgm:pt modelId="{36B6D3D7-D02A-4D84-AC71-D26490E55E20}" type="parTrans" cxnId="{B5287C6E-96C8-4190-B6C2-14120F1B4EE5}">
      <dgm:prSet/>
      <dgm:spPr/>
      <dgm:t>
        <a:bodyPr/>
        <a:lstStyle/>
        <a:p>
          <a:endParaRPr lang="en-US"/>
        </a:p>
      </dgm:t>
    </dgm:pt>
    <dgm:pt modelId="{0E4E20C5-9671-4564-B0DF-A08DBA6AF07D}" type="sibTrans" cxnId="{B5287C6E-96C8-4190-B6C2-14120F1B4EE5}">
      <dgm:prSet/>
      <dgm:spPr/>
      <dgm:t>
        <a:bodyPr/>
        <a:lstStyle/>
        <a:p>
          <a:endParaRPr lang="en-US"/>
        </a:p>
      </dgm:t>
    </dgm:pt>
    <dgm:pt modelId="{0C20E10D-45D0-4BF2-9092-7210A95A32F2}">
      <dgm:prSet/>
      <dgm:spPr/>
      <dgm:t>
        <a:bodyPr/>
        <a:lstStyle/>
        <a:p>
          <a:r>
            <a:rPr lang="en-US" dirty="0"/>
            <a:t>Workers-Delight Deck Plate</a:t>
          </a:r>
        </a:p>
      </dgm:t>
    </dgm:pt>
    <dgm:pt modelId="{175F30A1-0C13-40F4-AF94-8972CBDC77DC}" type="parTrans" cxnId="{6C4789AC-DFEA-4F75-84E2-EA38DB156BF6}">
      <dgm:prSet/>
      <dgm:spPr/>
      <dgm:t>
        <a:bodyPr/>
        <a:lstStyle/>
        <a:p>
          <a:endParaRPr lang="en-US"/>
        </a:p>
      </dgm:t>
    </dgm:pt>
    <dgm:pt modelId="{A2529E64-4AB3-4A83-ABFD-0C669213EFED}" type="sibTrans" cxnId="{6C4789AC-DFEA-4F75-84E2-EA38DB156BF6}">
      <dgm:prSet/>
      <dgm:spPr/>
      <dgm:t>
        <a:bodyPr/>
        <a:lstStyle/>
        <a:p>
          <a:endParaRPr lang="en-US"/>
        </a:p>
      </dgm:t>
    </dgm:pt>
    <dgm:pt modelId="{C2B30CAE-F708-41C5-BEC0-5B3B9D274735}" type="pres">
      <dgm:prSet presAssocID="{2B214DD4-1319-4F81-92FC-04DD9C0614F9}" presName="linear" presStyleCnt="0">
        <dgm:presLayoutVars>
          <dgm:animLvl val="lvl"/>
          <dgm:resizeHandles val="exact"/>
        </dgm:presLayoutVars>
      </dgm:prSet>
      <dgm:spPr/>
    </dgm:pt>
    <dgm:pt modelId="{D9A8B2B8-5C1C-4CDB-9438-D6BA7441CD73}" type="pres">
      <dgm:prSet presAssocID="{55BF62F8-CF42-4ED1-9DF9-C05473E7E5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351B204-3837-41F1-B5AC-6477BECF6BFF}" type="pres">
      <dgm:prSet presAssocID="{55BF62F8-CF42-4ED1-9DF9-C05473E7E546}" presName="childText" presStyleLbl="revTx" presStyleIdx="0" presStyleCnt="3">
        <dgm:presLayoutVars>
          <dgm:bulletEnabled val="1"/>
        </dgm:presLayoutVars>
      </dgm:prSet>
      <dgm:spPr/>
    </dgm:pt>
    <dgm:pt modelId="{16CCE2CA-B435-4AEF-BCD3-C1D86C02EBFB}" type="pres">
      <dgm:prSet presAssocID="{3AFBF887-AE18-4B0A-A40C-DD91292401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367023C-C6F6-4B15-BF1E-5449E5D29BC3}" type="pres">
      <dgm:prSet presAssocID="{3AFBF887-AE18-4B0A-A40C-DD91292401A3}" presName="childText" presStyleLbl="revTx" presStyleIdx="1" presStyleCnt="3">
        <dgm:presLayoutVars>
          <dgm:bulletEnabled val="1"/>
        </dgm:presLayoutVars>
      </dgm:prSet>
      <dgm:spPr/>
    </dgm:pt>
    <dgm:pt modelId="{8964B3A3-F856-4BD5-8070-6DFF267423E0}" type="pres">
      <dgm:prSet presAssocID="{DCDB9A11-49E1-4597-AC82-E036136D4AC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865CF0-B451-4A50-AE74-00DA8D841BAF}" type="pres">
      <dgm:prSet presAssocID="{DCDB9A11-49E1-4597-AC82-E036136D4AC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ED2CF05-96DB-4203-8044-8A478F80FDB0}" type="presOf" srcId="{55BF62F8-CF42-4ED1-9DF9-C05473E7E546}" destId="{D9A8B2B8-5C1C-4CDB-9438-D6BA7441CD73}" srcOrd="0" destOrd="0" presId="urn:microsoft.com/office/officeart/2005/8/layout/vList2"/>
    <dgm:cxn modelId="{37FECE09-8D72-446D-9360-46466AC3A606}" srcId="{2B214DD4-1319-4F81-92FC-04DD9C0614F9}" destId="{3AFBF887-AE18-4B0A-A40C-DD91292401A3}" srcOrd="1" destOrd="0" parTransId="{18714DD5-67CF-4BFC-BB3E-2F606747C2DA}" sibTransId="{4632641F-6946-4A85-9A56-A4BFF73B7788}"/>
    <dgm:cxn modelId="{26F3810A-6EC3-4A84-BFA5-3EB30AC6DA6B}" srcId="{2B214DD4-1319-4F81-92FC-04DD9C0614F9}" destId="{55BF62F8-CF42-4ED1-9DF9-C05473E7E546}" srcOrd="0" destOrd="0" parTransId="{48B9C886-CD1D-4684-9ADE-7071CEB5DEBF}" sibTransId="{F5E48388-E161-41B0-B0C4-A58BD3211774}"/>
    <dgm:cxn modelId="{B406E415-A4F6-47B5-BACA-172F70D71392}" srcId="{55BF62F8-CF42-4ED1-9DF9-C05473E7E546}" destId="{114BD2B0-A6ED-4E07-A811-0DFB7DB063FB}" srcOrd="0" destOrd="0" parTransId="{0218866E-C20D-44A3-99A8-0A2FB58CC509}" sibTransId="{934AEA55-D8A1-4620-8C51-E28CBAB7CA2B}"/>
    <dgm:cxn modelId="{4C60F53F-784C-4268-9226-59CDF2F48395}" type="presOf" srcId="{5FA32A36-AB3A-4F53-8974-90DBE69F4C28}" destId="{6367023C-C6F6-4B15-BF1E-5449E5D29BC3}" srcOrd="0" destOrd="0" presId="urn:microsoft.com/office/officeart/2005/8/layout/vList2"/>
    <dgm:cxn modelId="{A129C143-1595-4E34-B9CE-7486DA815867}" srcId="{3AFBF887-AE18-4B0A-A40C-DD91292401A3}" destId="{5FA32A36-AB3A-4F53-8974-90DBE69F4C28}" srcOrd="0" destOrd="0" parTransId="{1CB4B297-714A-45E6-A8DF-946473BE92B5}" sibTransId="{77FABF0B-29D8-4F4E-BEF0-A57B347E998A}"/>
    <dgm:cxn modelId="{6EEE166C-0DFD-4B5E-B921-A86033EE6A10}" type="presOf" srcId="{DCDB9A11-49E1-4597-AC82-E036136D4AC5}" destId="{8964B3A3-F856-4BD5-8070-6DFF267423E0}" srcOrd="0" destOrd="0" presId="urn:microsoft.com/office/officeart/2005/8/layout/vList2"/>
    <dgm:cxn modelId="{B5287C6E-96C8-4190-B6C2-14120F1B4EE5}" srcId="{DCDB9A11-49E1-4597-AC82-E036136D4AC5}" destId="{601EA301-C177-4419-9685-900947F11F8C}" srcOrd="0" destOrd="0" parTransId="{36B6D3D7-D02A-4D84-AC71-D26490E55E20}" sibTransId="{0E4E20C5-9671-4564-B0DF-A08DBA6AF07D}"/>
    <dgm:cxn modelId="{6C4789AC-DFEA-4F75-84E2-EA38DB156BF6}" srcId="{DCDB9A11-49E1-4597-AC82-E036136D4AC5}" destId="{0C20E10D-45D0-4BF2-9092-7210A95A32F2}" srcOrd="1" destOrd="0" parTransId="{175F30A1-0C13-40F4-AF94-8972CBDC77DC}" sibTransId="{A2529E64-4AB3-4A83-ABFD-0C669213EFED}"/>
    <dgm:cxn modelId="{D215B7AD-268D-4A9A-AFE9-6861BF20856F}" type="presOf" srcId="{2B214DD4-1319-4F81-92FC-04DD9C0614F9}" destId="{C2B30CAE-F708-41C5-BEC0-5B3B9D274735}" srcOrd="0" destOrd="0" presId="urn:microsoft.com/office/officeart/2005/8/layout/vList2"/>
    <dgm:cxn modelId="{0E0005BA-E080-44C9-A9D1-EB7EBAE23547}" srcId="{55BF62F8-CF42-4ED1-9DF9-C05473E7E546}" destId="{BE6C09F9-44B8-47CE-83A3-1FAF82B6C90B}" srcOrd="1" destOrd="0" parTransId="{02B09121-BAA1-46A3-89B4-8007F6F27325}" sibTransId="{ACCAB8A7-8A1D-4ED3-9EF0-BEB2652A7B67}"/>
    <dgm:cxn modelId="{549245C2-FDB0-425E-BFF5-CA288B7660CD}" type="presOf" srcId="{114BD2B0-A6ED-4E07-A811-0DFB7DB063FB}" destId="{8351B204-3837-41F1-B5AC-6477BECF6BFF}" srcOrd="0" destOrd="0" presId="urn:microsoft.com/office/officeart/2005/8/layout/vList2"/>
    <dgm:cxn modelId="{5C2E78C4-D226-41CB-9420-222504F0C6FA}" type="presOf" srcId="{601EA301-C177-4419-9685-900947F11F8C}" destId="{9B865CF0-B451-4A50-AE74-00DA8D841BAF}" srcOrd="0" destOrd="0" presId="urn:microsoft.com/office/officeart/2005/8/layout/vList2"/>
    <dgm:cxn modelId="{012207CC-9EDB-4C60-AF01-D139FA12CB45}" srcId="{2B214DD4-1319-4F81-92FC-04DD9C0614F9}" destId="{DCDB9A11-49E1-4597-AC82-E036136D4AC5}" srcOrd="2" destOrd="0" parTransId="{B806EADE-4B8E-49D0-B6CF-93F1CEEA2144}" sibTransId="{781B1A07-75DD-4401-BA09-0564BBB6B362}"/>
    <dgm:cxn modelId="{DF70E1E3-2A49-4219-8CB2-42F22E2BE546}" srcId="{3AFBF887-AE18-4B0A-A40C-DD91292401A3}" destId="{AC3C048D-898F-4F22-B983-6CDF73B22626}" srcOrd="1" destOrd="0" parTransId="{569116FE-415F-4256-8179-618651C6C19B}" sibTransId="{B66990AE-4851-43CE-A2F8-D9B52D4127C9}"/>
    <dgm:cxn modelId="{B7CC4EE9-72A2-4BBE-B775-BDA3D7FD61AB}" type="presOf" srcId="{BE6C09F9-44B8-47CE-83A3-1FAF82B6C90B}" destId="{8351B204-3837-41F1-B5AC-6477BECF6BFF}" srcOrd="0" destOrd="1" presId="urn:microsoft.com/office/officeart/2005/8/layout/vList2"/>
    <dgm:cxn modelId="{0A8F14F3-D703-44BB-BB90-FD63E4F76376}" type="presOf" srcId="{AC3C048D-898F-4F22-B983-6CDF73B22626}" destId="{6367023C-C6F6-4B15-BF1E-5449E5D29BC3}" srcOrd="0" destOrd="1" presId="urn:microsoft.com/office/officeart/2005/8/layout/vList2"/>
    <dgm:cxn modelId="{72075CF4-681B-4A46-966B-E085C5EE17F9}" type="presOf" srcId="{0C20E10D-45D0-4BF2-9092-7210A95A32F2}" destId="{9B865CF0-B451-4A50-AE74-00DA8D841BAF}" srcOrd="0" destOrd="1" presId="urn:microsoft.com/office/officeart/2005/8/layout/vList2"/>
    <dgm:cxn modelId="{C6AEF6F9-36A9-4962-AC61-133008A65BBC}" type="presOf" srcId="{3AFBF887-AE18-4B0A-A40C-DD91292401A3}" destId="{16CCE2CA-B435-4AEF-BCD3-C1D86C02EBFB}" srcOrd="0" destOrd="0" presId="urn:microsoft.com/office/officeart/2005/8/layout/vList2"/>
    <dgm:cxn modelId="{7A3A7B0A-9E75-44B1-9FA1-8DFBECC3C0B6}" type="presParOf" srcId="{C2B30CAE-F708-41C5-BEC0-5B3B9D274735}" destId="{D9A8B2B8-5C1C-4CDB-9438-D6BA7441CD73}" srcOrd="0" destOrd="0" presId="urn:microsoft.com/office/officeart/2005/8/layout/vList2"/>
    <dgm:cxn modelId="{5AEF3916-4F5A-4BC7-A195-F39B2E2D5F1B}" type="presParOf" srcId="{C2B30CAE-F708-41C5-BEC0-5B3B9D274735}" destId="{8351B204-3837-41F1-B5AC-6477BECF6BFF}" srcOrd="1" destOrd="0" presId="urn:microsoft.com/office/officeart/2005/8/layout/vList2"/>
    <dgm:cxn modelId="{48C7C58F-CCFB-4369-9EFE-2144B3230351}" type="presParOf" srcId="{C2B30CAE-F708-41C5-BEC0-5B3B9D274735}" destId="{16CCE2CA-B435-4AEF-BCD3-C1D86C02EBFB}" srcOrd="2" destOrd="0" presId="urn:microsoft.com/office/officeart/2005/8/layout/vList2"/>
    <dgm:cxn modelId="{1A0D0F2D-8DAC-4725-BA11-A91D3A706AC8}" type="presParOf" srcId="{C2B30CAE-F708-41C5-BEC0-5B3B9D274735}" destId="{6367023C-C6F6-4B15-BF1E-5449E5D29BC3}" srcOrd="3" destOrd="0" presId="urn:microsoft.com/office/officeart/2005/8/layout/vList2"/>
    <dgm:cxn modelId="{C15BFF08-7652-4F7A-B3BF-3234C387454E}" type="presParOf" srcId="{C2B30CAE-F708-41C5-BEC0-5B3B9D274735}" destId="{8964B3A3-F856-4BD5-8070-6DFF267423E0}" srcOrd="4" destOrd="0" presId="urn:microsoft.com/office/officeart/2005/8/layout/vList2"/>
    <dgm:cxn modelId="{870685AB-320B-40B0-BF64-4D086C018601}" type="presParOf" srcId="{C2B30CAE-F708-41C5-BEC0-5B3B9D274735}" destId="{9B865CF0-B451-4A50-AE74-00DA8D841BA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8B2B8-5C1C-4CDB-9438-D6BA7441CD73}">
      <dsp:nvSpPr>
        <dsp:cNvPr id="0" name=""/>
        <dsp:cNvSpPr/>
      </dsp:nvSpPr>
      <dsp:spPr>
        <a:xfrm>
          <a:off x="0" y="36216"/>
          <a:ext cx="10972800" cy="114192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Strengths/Opportunities</a:t>
          </a:r>
        </a:p>
      </dsp:txBody>
      <dsp:txXfrm>
        <a:off x="55744" y="91960"/>
        <a:ext cx="10861312" cy="1030432"/>
      </dsp:txXfrm>
    </dsp:sp>
    <dsp:sp modelId="{8351B204-3837-41F1-B5AC-6477BECF6BFF}">
      <dsp:nvSpPr>
        <dsp:cNvPr id="0" name=""/>
        <dsp:cNvSpPr/>
      </dsp:nvSpPr>
      <dsp:spPr>
        <a:xfrm>
          <a:off x="0" y="1161540"/>
          <a:ext cx="10972800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Unique Technology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Resources </a:t>
          </a:r>
        </a:p>
      </dsp:txBody>
      <dsp:txXfrm>
        <a:off x="0" y="1161540"/>
        <a:ext cx="10972800" cy="1010160"/>
      </dsp:txXfrm>
    </dsp:sp>
    <dsp:sp modelId="{16CCE2CA-B435-4AEF-BCD3-C1D86C02EBFB}">
      <dsp:nvSpPr>
        <dsp:cNvPr id="0" name=""/>
        <dsp:cNvSpPr/>
      </dsp:nvSpPr>
      <dsp:spPr>
        <a:xfrm>
          <a:off x="0" y="2171700"/>
          <a:ext cx="10972800" cy="114192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Weaknesses/Threats</a:t>
          </a:r>
        </a:p>
      </dsp:txBody>
      <dsp:txXfrm>
        <a:off x="55744" y="2227444"/>
        <a:ext cx="10861312" cy="1030432"/>
      </dsp:txXfrm>
    </dsp:sp>
    <dsp:sp modelId="{6367023C-C6F6-4B15-BF1E-5449E5D29BC3}">
      <dsp:nvSpPr>
        <dsp:cNvPr id="0" name=""/>
        <dsp:cNvSpPr/>
      </dsp:nvSpPr>
      <dsp:spPr>
        <a:xfrm>
          <a:off x="0" y="3313620"/>
          <a:ext cx="10972800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Underperforming Products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Brand Awareness</a:t>
          </a:r>
        </a:p>
      </dsp:txBody>
      <dsp:txXfrm>
        <a:off x="0" y="3313620"/>
        <a:ext cx="10972800" cy="1010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8B2B8-5C1C-4CDB-9438-D6BA7441CD73}">
      <dsp:nvSpPr>
        <dsp:cNvPr id="0" name=""/>
        <dsp:cNvSpPr/>
      </dsp:nvSpPr>
      <dsp:spPr>
        <a:xfrm>
          <a:off x="0" y="34110"/>
          <a:ext cx="10972800" cy="67158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PVC Foam</a:t>
          </a:r>
        </a:p>
      </dsp:txBody>
      <dsp:txXfrm>
        <a:off x="32784" y="66894"/>
        <a:ext cx="10907232" cy="606012"/>
      </dsp:txXfrm>
    </dsp:sp>
    <dsp:sp modelId="{8351B204-3837-41F1-B5AC-6477BECF6BFF}">
      <dsp:nvSpPr>
        <dsp:cNvPr id="0" name=""/>
        <dsp:cNvSpPr/>
      </dsp:nvSpPr>
      <dsp:spPr>
        <a:xfrm>
          <a:off x="0" y="705690"/>
          <a:ext cx="1097280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Tuff-Spun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Comfort-King</a:t>
          </a:r>
        </a:p>
      </dsp:txBody>
      <dsp:txXfrm>
        <a:off x="0" y="705690"/>
        <a:ext cx="10972800" cy="753480"/>
      </dsp:txXfrm>
    </dsp:sp>
    <dsp:sp modelId="{16CCE2CA-B435-4AEF-BCD3-C1D86C02EBFB}">
      <dsp:nvSpPr>
        <dsp:cNvPr id="0" name=""/>
        <dsp:cNvSpPr/>
      </dsp:nvSpPr>
      <dsp:spPr>
        <a:xfrm>
          <a:off x="0" y="1459170"/>
          <a:ext cx="10972800" cy="67158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Hybrid Foam/Laminated</a:t>
          </a:r>
        </a:p>
      </dsp:txBody>
      <dsp:txXfrm>
        <a:off x="32784" y="1491954"/>
        <a:ext cx="10907232" cy="606012"/>
      </dsp:txXfrm>
    </dsp:sp>
    <dsp:sp modelId="{6367023C-C6F6-4B15-BF1E-5449E5D29BC3}">
      <dsp:nvSpPr>
        <dsp:cNvPr id="0" name=""/>
        <dsp:cNvSpPr/>
      </dsp:nvSpPr>
      <dsp:spPr>
        <a:xfrm>
          <a:off x="0" y="2130750"/>
          <a:ext cx="1097280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Wear-Bond Tuff-Spun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Wear-Bond Comfort-King</a:t>
          </a:r>
        </a:p>
      </dsp:txBody>
      <dsp:txXfrm>
        <a:off x="0" y="2130750"/>
        <a:ext cx="10972800" cy="753480"/>
      </dsp:txXfrm>
    </dsp:sp>
    <dsp:sp modelId="{8964B3A3-F856-4BD5-8070-6DFF267423E0}">
      <dsp:nvSpPr>
        <dsp:cNvPr id="0" name=""/>
        <dsp:cNvSpPr/>
      </dsp:nvSpPr>
      <dsp:spPr>
        <a:xfrm>
          <a:off x="0" y="2884230"/>
          <a:ext cx="10972800" cy="67158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Laminated</a:t>
          </a:r>
        </a:p>
      </dsp:txBody>
      <dsp:txXfrm>
        <a:off x="32784" y="2917014"/>
        <a:ext cx="10907232" cy="606012"/>
      </dsp:txXfrm>
    </dsp:sp>
    <dsp:sp modelId="{9B865CF0-B451-4A50-AE74-00DA8D841BAF}">
      <dsp:nvSpPr>
        <dsp:cNvPr id="0" name=""/>
        <dsp:cNvSpPr/>
      </dsp:nvSpPr>
      <dsp:spPr>
        <a:xfrm>
          <a:off x="0" y="3555810"/>
          <a:ext cx="1097280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Industrial Deck Plate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Workers-Delight Deck Plate</a:t>
          </a:r>
        </a:p>
      </dsp:txBody>
      <dsp:txXfrm>
        <a:off x="0" y="3555810"/>
        <a:ext cx="10972800" cy="753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E6E2C-8613-46DC-B68A-85254471844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903B9-CBA0-4199-BD29-E7C176F19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96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Anyplace a mat is needed, we can offer a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6FB7E-DBDE-48ED-859A-929CAE2C4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65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and thicknesses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6FB7E-DBDE-48ED-859A-929CAE2C4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65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0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6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434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742950" indent="-28575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t="92266" r="4261" b="4888"/>
          <a:stretch/>
        </p:blipFill>
        <p:spPr bwMode="auto">
          <a:xfrm>
            <a:off x="0" y="6057900"/>
            <a:ext cx="121920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76200"/>
            <a:ext cx="3396803" cy="1143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76200"/>
            <a:ext cx="75184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Eurostile ExtendedTwo" panose="020B0507020202060204" pitchFamily="34" charset="0"/>
            </a:endParaRPr>
          </a:p>
        </p:txBody>
      </p:sp>
      <p:sp>
        <p:nvSpPr>
          <p:cNvPr id="10" name="Parallelogram 9"/>
          <p:cNvSpPr/>
          <p:nvPr userDrawn="1"/>
        </p:nvSpPr>
        <p:spPr>
          <a:xfrm>
            <a:off x="6299200" y="76200"/>
            <a:ext cx="2540000" cy="1143000"/>
          </a:xfrm>
          <a:prstGeom prst="parallelogram">
            <a:avLst>
              <a:gd name="adj" fmla="val 196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71795" cy="838200"/>
          </a:xfr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99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4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t="92266" r="4261" b="4888"/>
          <a:stretch/>
        </p:blipFill>
        <p:spPr bwMode="auto">
          <a:xfrm>
            <a:off x="0" y="6057900"/>
            <a:ext cx="121920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76200"/>
            <a:ext cx="3396803" cy="1143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76200"/>
            <a:ext cx="75184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6299200" y="76200"/>
            <a:ext cx="2540000" cy="1143000"/>
          </a:xfrm>
          <a:prstGeom prst="parallelogram">
            <a:avLst>
              <a:gd name="adj" fmla="val 196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71795" cy="838200"/>
          </a:xfr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69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0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1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DD568-4B57-4FC6-8F13-4E64654FB39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C8E32-ACFE-4F28-BF1D-2795C8E1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3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windycitycabinet.com/galler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de.com/416744/marilynvossavant/asking-marilyn-questions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47094B-FE7E-4128-9E1D-E9B3533BA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850" y="1306286"/>
            <a:ext cx="3456394" cy="4730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8F641-C41C-463B-85C3-7C6DC33C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84" y="1613343"/>
            <a:ext cx="7883392" cy="30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11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Dry Area Matting Applications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91998"/>
            <a:ext cx="3492500" cy="487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E9C2AB-976A-486C-A6FA-4FBC7203A8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351" y="1268963"/>
            <a:ext cx="3649649" cy="4777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52141-5A0A-4E1D-9599-883F6F9CE1DB}"/>
              </a:ext>
            </a:extLst>
          </p:cNvPr>
          <p:cNvSpPr txBox="1"/>
          <p:nvPr/>
        </p:nvSpPr>
        <p:spPr>
          <a:xfrm>
            <a:off x="3492500" y="1949440"/>
            <a:ext cx="44600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Finishing stations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 stations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Tool storage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 traffic areas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Pick &amp; pack stations</a:t>
            </a:r>
          </a:p>
        </p:txBody>
      </p:sp>
    </p:spTree>
    <p:extLst>
      <p:ext uri="{BB962C8B-B14F-4D97-AF65-F5344CB8AC3E}">
        <p14:creationId xmlns:p14="http://schemas.microsoft.com/office/powerpoint/2010/main" val="240092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F33B66-86B3-4932-B056-A91C562F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Workers Delight Deck Plate – Pictures 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1F158432-979B-4935-BB76-865CBFDA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4686"/>
            <a:ext cx="29813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4AB18145-B76F-4234-8699-CAEBBA2CD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04" y="1895059"/>
            <a:ext cx="30194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D6F2D3D0-E72E-4930-A634-287AE895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72" y="1904584"/>
            <a:ext cx="25717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95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983326-D213-48EA-A78C-43F64E38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Workers Delight – Seamed Product Picture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4167C86E-94CB-4317-8BB4-8FA0BBAB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852" y="1495229"/>
            <a:ext cx="8422433" cy="44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9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Wet Area Matting Applications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52141-5A0A-4E1D-9599-883F6F9CE1DB}"/>
              </a:ext>
            </a:extLst>
          </p:cNvPr>
          <p:cNvSpPr txBox="1"/>
          <p:nvPr/>
        </p:nvSpPr>
        <p:spPr>
          <a:xfrm>
            <a:off x="3078760" y="1949440"/>
            <a:ext cx="4806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Transmission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 Manufacturers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Processing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Machine Shops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Washing Areas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B3F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Industrial Workstations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ACC66-16E8-4F68-83CA-CBD7932F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76595" y="1589714"/>
            <a:ext cx="3596124" cy="367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A76C0-FF62-435E-A6FA-D2D679083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6837"/>
            <a:ext cx="250507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3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083EA6-8852-47AF-946B-375DB467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Safety Step Solid Top - Pictures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589BDF-F099-4D40-B7C2-59E9F5F2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25" y="1310197"/>
            <a:ext cx="3857625" cy="465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F43C652-8CB0-47F9-805C-EBAC6E7B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46" y="1387876"/>
            <a:ext cx="3800475" cy="465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57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yellow, way&#10;&#10;Description automatically generated">
            <a:extLst>
              <a:ext uri="{FF2B5EF4-FFF2-40B4-BE49-F238E27FC236}">
                <a16:creationId xmlns:a16="http://schemas.microsoft.com/office/drawing/2014/main" id="{A18488B2-2B3D-4D0C-930A-880B245D7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3" y="1257300"/>
            <a:ext cx="3257550" cy="4343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AC2D11-014B-4C23-9C9A-EF0FE576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Ergo Extreme - Pictures</a:t>
            </a:r>
          </a:p>
        </p:txBody>
      </p:sp>
      <p:pic>
        <p:nvPicPr>
          <p:cNvPr id="7" name="Picture 6" descr="A picture containing text, yellow, way, construction&#10;&#10;Description automatically generated">
            <a:extLst>
              <a:ext uri="{FF2B5EF4-FFF2-40B4-BE49-F238E27FC236}">
                <a16:creationId xmlns:a16="http://schemas.microsoft.com/office/drawing/2014/main" id="{918DE3CA-943F-4971-B672-E42017C6B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97" y="1257300"/>
            <a:ext cx="3368509" cy="4343399"/>
          </a:xfrm>
          <a:prstGeom prst="rect">
            <a:avLst/>
          </a:prstGeom>
        </p:spPr>
      </p:pic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D025EFA-023A-47A7-9976-83D5BBB3D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78" y="1385597"/>
            <a:ext cx="381148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2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01DE0E-2584-488E-8E7C-FCB7EBAB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562600" cy="4343400"/>
          </a:xfrm>
        </p:spPr>
        <p:txBody>
          <a:bodyPr/>
          <a:lstStyle/>
          <a:p>
            <a:r>
              <a:rPr lang="en-US" dirty="0"/>
              <a:t>Bad matting or placements.</a:t>
            </a:r>
          </a:p>
          <a:p>
            <a:r>
              <a:rPr lang="en-US" dirty="0"/>
              <a:t>Do mats have proper edging?</a:t>
            </a:r>
          </a:p>
          <a:p>
            <a:r>
              <a:rPr lang="en-US" dirty="0"/>
              <a:t>Worn out mats.</a:t>
            </a:r>
          </a:p>
          <a:p>
            <a:r>
              <a:rPr lang="en-US" dirty="0"/>
              <a:t>Areas of high needs – employees standing, airports, service desks, labs, etc.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16D5F9-7231-4532-8EBD-FAFC2718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to look for when selling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2D4D2-371F-48C2-84F3-2E023378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4" y="1380036"/>
            <a:ext cx="5385901" cy="40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itting, man, standing, black&#10;&#10;Description automatically generated">
            <a:extLst>
              <a:ext uri="{FF2B5EF4-FFF2-40B4-BE49-F238E27FC236}">
                <a16:creationId xmlns:a16="http://schemas.microsoft.com/office/drawing/2014/main" id="{FB9BDBEA-B9C6-4075-BDF5-EC14BAD85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125" y="1933575"/>
            <a:ext cx="4343400" cy="32575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AEFE91-1456-4920-B4DF-AA66E99A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071795" cy="710967"/>
          </a:xfrm>
        </p:spPr>
        <p:txBody>
          <a:bodyPr/>
          <a:lstStyle/>
          <a:p>
            <a:r>
              <a:rPr lang="en-US" sz="2800" dirty="0"/>
              <a:t>Opportunities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BAA5C-B972-4320-90B7-182F1020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1323975"/>
            <a:ext cx="3895725" cy="4476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C4488-97BD-4601-958E-95B27855A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75" y="1390650"/>
            <a:ext cx="39719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61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14772E-15EC-5C3F-431E-9D2FDC3FD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Choosing the right mat for the application. </a:t>
            </a:r>
          </a:p>
          <a:p>
            <a:r>
              <a:rPr lang="en-US" dirty="0"/>
              <a:t>Where will the mat be used?</a:t>
            </a:r>
          </a:p>
          <a:p>
            <a:r>
              <a:rPr lang="en-US" dirty="0"/>
              <a:t>What elements are present (environmental, chemical, etc.)?</a:t>
            </a:r>
          </a:p>
          <a:p>
            <a:r>
              <a:rPr lang="en-US" dirty="0"/>
              <a:t>What is the traffic pattern?</a:t>
            </a:r>
          </a:p>
          <a:p>
            <a:r>
              <a:rPr lang="en-US" dirty="0"/>
              <a:t>What is the top concern for the customer?</a:t>
            </a:r>
          </a:p>
          <a:p>
            <a:pPr lvl="1"/>
            <a:r>
              <a:rPr lang="en-US" dirty="0"/>
              <a:t>(safety, floor protection, anti-fatigue, aesthetics)</a:t>
            </a:r>
          </a:p>
          <a:p>
            <a:r>
              <a:rPr lang="en-US" dirty="0"/>
              <a:t>Which is the higher priority: quality/performance or cost?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69092E-90F3-E397-DBA1-138A6BAD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Questions to consider</a:t>
            </a:r>
          </a:p>
        </p:txBody>
      </p:sp>
    </p:spTree>
    <p:extLst>
      <p:ext uri="{BB962C8B-B14F-4D97-AF65-F5344CB8AC3E}">
        <p14:creationId xmlns:p14="http://schemas.microsoft.com/office/powerpoint/2010/main" val="88739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22F386-F179-31C9-28AE-135CF49F1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Going beyond purchasing or sales</a:t>
            </a:r>
          </a:p>
          <a:p>
            <a:pPr lvl="1"/>
            <a:r>
              <a:rPr lang="en-US" sz="3200" dirty="0"/>
              <a:t>Facilities &amp; Operations Managers</a:t>
            </a:r>
          </a:p>
          <a:p>
            <a:pPr lvl="1"/>
            <a:r>
              <a:rPr lang="en-US" sz="3200" dirty="0"/>
              <a:t>Safety Managers (EHS)</a:t>
            </a:r>
          </a:p>
          <a:p>
            <a:pPr lvl="1"/>
            <a:r>
              <a:rPr lang="en-US" sz="3200" dirty="0"/>
              <a:t>Human Resources </a:t>
            </a:r>
          </a:p>
          <a:p>
            <a:pPr lvl="1"/>
            <a:r>
              <a:rPr lang="en-US" sz="3200" dirty="0"/>
              <a:t>Upper Management</a:t>
            </a:r>
          </a:p>
          <a:p>
            <a:pPr lvl="1"/>
            <a:r>
              <a:rPr lang="en-US" sz="3200" dirty="0"/>
              <a:t>Building Service Contractors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01B01-6EC5-CB1C-8800-4F8092444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Selling the Matting Solution</a:t>
            </a:r>
          </a:p>
        </p:txBody>
      </p:sp>
    </p:spTree>
    <p:extLst>
      <p:ext uri="{BB962C8B-B14F-4D97-AF65-F5344CB8AC3E}">
        <p14:creationId xmlns:p14="http://schemas.microsoft.com/office/powerpoint/2010/main" val="269552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50115-6A60-4890-970C-89A87A5DA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SWOT Analysis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C2ABE881-03E7-A4E3-41F5-DE4083670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222524"/>
              </p:ext>
            </p:extLst>
          </p:nvPr>
        </p:nvGraphicFramePr>
        <p:xfrm>
          <a:off x="609600" y="1600200"/>
          <a:ext cx="10972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41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00" y="1600201"/>
            <a:ext cx="6400800" cy="4343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The right matting can help end-users: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	1. Improve employee productivity</a:t>
            </a:r>
            <a:br>
              <a:rPr lang="en-US" sz="2800" b="1" dirty="0"/>
            </a:b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	2. Reduce lost time</a:t>
            </a:r>
            <a:br>
              <a:rPr lang="en-US" sz="2800" b="1" dirty="0"/>
            </a:b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	3. Reduce injuries and incidents</a:t>
            </a:r>
            <a:br>
              <a:rPr lang="en-US" sz="2800" b="1" dirty="0"/>
            </a:b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	4. Upgrade facility aesthetics</a:t>
            </a:r>
            <a:br>
              <a:rPr lang="en-US" sz="2800" b="1" dirty="0"/>
            </a:b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	5. Save money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Solutions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1"/>
            <a:ext cx="30289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72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53E01-E4F2-6721-5A5C-C3BC6276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5267416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Strengths/Opportunities</a:t>
            </a:r>
          </a:p>
          <a:p>
            <a:pPr lvl="1"/>
            <a:r>
              <a:rPr lang="en-US" sz="2400" dirty="0"/>
              <a:t>Foam and laminated products</a:t>
            </a:r>
          </a:p>
          <a:p>
            <a:pPr lvl="1"/>
            <a:r>
              <a:rPr lang="en-US" sz="2400" dirty="0" err="1"/>
              <a:t>Zedlan</a:t>
            </a:r>
            <a:r>
              <a:rPr lang="en-US" sz="2400" dirty="0"/>
              <a:t> Foam: Comfort King and Workers Delight  </a:t>
            </a:r>
          </a:p>
          <a:p>
            <a:pPr lvl="1"/>
            <a:r>
              <a:rPr lang="en-US" sz="2400" dirty="0"/>
              <a:t>Service time (CSR, sales team, field support)</a:t>
            </a:r>
          </a:p>
          <a:p>
            <a:pPr lvl="1"/>
            <a:r>
              <a:rPr lang="en-US" sz="2400" dirty="0"/>
              <a:t>No min orders</a:t>
            </a:r>
          </a:p>
          <a:p>
            <a:pPr lvl="1"/>
            <a:r>
              <a:rPr lang="en-US" sz="2400" dirty="0"/>
              <a:t>Large product mix with minimal market gaps</a:t>
            </a:r>
          </a:p>
          <a:p>
            <a:pPr lvl="2"/>
            <a:r>
              <a:rPr lang="en-US" sz="2000" dirty="0"/>
              <a:t>Manufacturing, healthcare, food service, aerospace, material handling, office, retail, OEM.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FCA2BD-5A09-0B4B-0369-CD96ECEB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SWOT Recap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72FA5-B9A0-7CE3-D74F-25D8366F854F}"/>
              </a:ext>
            </a:extLst>
          </p:cNvPr>
          <p:cNvSpPr txBox="1"/>
          <p:nvPr/>
        </p:nvSpPr>
        <p:spPr>
          <a:xfrm>
            <a:off x="6678969" y="1602421"/>
            <a:ext cx="51372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highlight>
                  <a:srgbClr val="FFFF00"/>
                </a:highlight>
              </a:rPr>
              <a:t>Weaknesses/Threats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/>
              <a:t>No cleanroom ISO certifications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/>
              <a:t>Website and marketing has traditionally been more commercial matting driven.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/>
              <a:t>Best kept secret for many years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2200" dirty="0"/>
              <a:t>M&amp;A: Hog Heaven &amp; </a:t>
            </a:r>
            <a:r>
              <a:rPr lang="en-US" sz="2200" dirty="0" err="1"/>
              <a:t>Waterhog</a:t>
            </a:r>
            <a:r>
              <a:rPr lang="en-US" sz="2200" dirty="0"/>
              <a:t>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2200" dirty="0" err="1"/>
              <a:t>Wearwell</a:t>
            </a:r>
            <a:r>
              <a:rPr lang="en-US" sz="2200" dirty="0"/>
              <a:t>: </a:t>
            </a:r>
            <a:r>
              <a:rPr lang="en-US" sz="2200" dirty="0" err="1"/>
              <a:t>Ergodeck</a:t>
            </a:r>
            <a:r>
              <a:rPr lang="en-US" sz="2200" dirty="0"/>
              <a:t>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2200" dirty="0"/>
              <a:t>Apache: cheap products </a:t>
            </a:r>
          </a:p>
        </p:txBody>
      </p:sp>
    </p:spTree>
    <p:extLst>
      <p:ext uri="{BB962C8B-B14F-4D97-AF65-F5344CB8AC3E}">
        <p14:creationId xmlns:p14="http://schemas.microsoft.com/office/powerpoint/2010/main" val="524468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shirt&#10;&#10;Description automatically generated">
            <a:extLst>
              <a:ext uri="{FF2B5EF4-FFF2-40B4-BE49-F238E27FC236}">
                <a16:creationId xmlns:a16="http://schemas.microsoft.com/office/drawing/2014/main" id="{0730EEEC-145E-40BC-B29C-3F2E3FF4B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21280" y="1600200"/>
            <a:ext cx="6949440" cy="4343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2B39DD-9860-4963-A19A-B9DDEB0D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9792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A64468-0B54-4AFD-91BB-E0086602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071795" cy="83820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Strengths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46BA3863-66F2-93F3-9D3B-92E10E637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646541"/>
              </p:ext>
            </p:extLst>
          </p:nvPr>
        </p:nvGraphicFramePr>
        <p:xfrm>
          <a:off x="609600" y="1600201"/>
          <a:ext cx="10972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765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1EB05-F19E-42E6-A2C8-01C95D5F9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PVC Foam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7D87F7-9FDC-4CFB-B7B1-E2B5AEC70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32"/>
          <a:stretch/>
        </p:blipFill>
        <p:spPr>
          <a:xfrm>
            <a:off x="7674747" y="1708726"/>
            <a:ext cx="2343150" cy="1691569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892A621-E3E8-4B7E-84B3-6964B490B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876"/>
          <a:stretch/>
        </p:blipFill>
        <p:spPr>
          <a:xfrm>
            <a:off x="984656" y="1846022"/>
            <a:ext cx="2409825" cy="155427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ECB110-4059-4AA3-8693-B110B7E94A10}"/>
              </a:ext>
            </a:extLst>
          </p:cNvPr>
          <p:cNvSpPr txBox="1"/>
          <p:nvPr/>
        </p:nvSpPr>
        <p:spPr>
          <a:xfrm>
            <a:off x="481840" y="3836220"/>
            <a:ext cx="464057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Economic Foam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Sold to customers tight on budget or don’t mind replacing mats often.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Top mover in the industrial division.</a:t>
            </a:r>
          </a:p>
          <a:p>
            <a:endParaRPr lang="en-US" sz="1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8E81C-D066-4563-A1AD-5E34A22F0BFE}"/>
              </a:ext>
            </a:extLst>
          </p:cNvPr>
          <p:cNvSpPr txBox="1"/>
          <p:nvPr/>
        </p:nvSpPr>
        <p:spPr>
          <a:xfrm>
            <a:off x="6749990" y="3724017"/>
            <a:ext cx="455424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Premier </a:t>
            </a:r>
            <a:r>
              <a:rPr lang="en-US" sz="1900" dirty="0" err="1"/>
              <a:t>Zedlan</a:t>
            </a:r>
            <a:r>
              <a:rPr lang="en-US" sz="1900" dirty="0"/>
              <a:t> foam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Has ~30% more density (raw material) vs. traditional market sponge.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Antimicrobial additives - great for labs and healthcare industry.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376A3E-3A29-9312-53C6-569EC8515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07" y="2041632"/>
            <a:ext cx="2657383" cy="1247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6825A-12A0-D2FA-B682-219384AF6502}"/>
              </a:ext>
            </a:extLst>
          </p:cNvPr>
          <p:cNvSpPr txBox="1"/>
          <p:nvPr/>
        </p:nvSpPr>
        <p:spPr>
          <a:xfrm>
            <a:off x="5017364" y="1945744"/>
            <a:ext cx="8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Upgrade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DF5C7-C7F8-338E-7238-12E832B4F22D}"/>
              </a:ext>
            </a:extLst>
          </p:cNvPr>
          <p:cNvSpPr txBox="1"/>
          <p:nvPr/>
        </p:nvSpPr>
        <p:spPr>
          <a:xfrm>
            <a:off x="1551709" y="1524060"/>
            <a:ext cx="2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Tuff-Spun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3808D-14E7-F062-ED1E-9306260E80A8}"/>
              </a:ext>
            </a:extLst>
          </p:cNvPr>
          <p:cNvSpPr txBox="1"/>
          <p:nvPr/>
        </p:nvSpPr>
        <p:spPr>
          <a:xfrm>
            <a:off x="8108856" y="1370013"/>
            <a:ext cx="266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Comfort-King</a:t>
            </a:r>
          </a:p>
        </p:txBody>
      </p:sp>
    </p:spTree>
    <p:extLst>
      <p:ext uri="{BB962C8B-B14F-4D97-AF65-F5344CB8AC3E}">
        <p14:creationId xmlns:p14="http://schemas.microsoft.com/office/powerpoint/2010/main" val="120338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1EB05-F19E-42E6-A2C8-01C95D5F9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Hybrid Laminated Foam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CB110-4059-4AA3-8693-B110B7E94A10}"/>
              </a:ext>
            </a:extLst>
          </p:cNvPr>
          <p:cNvSpPr txBox="1"/>
          <p:nvPr/>
        </p:nvSpPr>
        <p:spPr>
          <a:xfrm>
            <a:off x="481840" y="3836220"/>
            <a:ext cx="46405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Economic Foam with injected PVC.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Sold to customers who need something sturdier than the cheap foam, but still has the soft top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Great product to position vs. traditional deck plate material.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8E81C-D066-4563-A1AD-5E34A22F0BFE}"/>
              </a:ext>
            </a:extLst>
          </p:cNvPr>
          <p:cNvSpPr txBox="1"/>
          <p:nvPr/>
        </p:nvSpPr>
        <p:spPr>
          <a:xfrm>
            <a:off x="6749990" y="3748020"/>
            <a:ext cx="455424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Premier </a:t>
            </a:r>
            <a:r>
              <a:rPr lang="en-US" sz="1900" dirty="0" err="1"/>
              <a:t>Zedlan</a:t>
            </a:r>
            <a:r>
              <a:rPr lang="en-US" sz="1900" dirty="0"/>
              <a:t> foam with injected PVC.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Has ~30% more density (raw material) vs. traditional market sponge.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Antimicrobial additives - great for labs and healthcare industry.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376A3E-3A29-9312-53C6-569EC8515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07" y="2041632"/>
            <a:ext cx="2657383" cy="1247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6825A-12A0-D2FA-B682-219384AF6502}"/>
              </a:ext>
            </a:extLst>
          </p:cNvPr>
          <p:cNvSpPr txBox="1"/>
          <p:nvPr/>
        </p:nvSpPr>
        <p:spPr>
          <a:xfrm>
            <a:off x="5017364" y="1945744"/>
            <a:ext cx="8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Upgrade</a:t>
            </a:r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1DAFBECB-415C-A8FD-8577-D0BC5A88B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9"/>
          <a:stretch/>
        </p:blipFill>
        <p:spPr>
          <a:xfrm>
            <a:off x="1103716" y="1717964"/>
            <a:ext cx="2238375" cy="171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39C883-325A-B102-F34B-590B8EEAC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59"/>
          <a:stretch/>
        </p:blipFill>
        <p:spPr>
          <a:xfrm>
            <a:off x="7500505" y="1696497"/>
            <a:ext cx="2447925" cy="1711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756C4-8E38-FC96-CFA0-7A5FA3E6EF46}"/>
              </a:ext>
            </a:extLst>
          </p:cNvPr>
          <p:cNvSpPr txBox="1"/>
          <p:nvPr/>
        </p:nvSpPr>
        <p:spPr>
          <a:xfrm>
            <a:off x="1145309" y="1369550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Wear-Bond Tuff-Spun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27708-0C61-009C-4B54-16EF7624F0AB}"/>
              </a:ext>
            </a:extLst>
          </p:cNvPr>
          <p:cNvSpPr txBox="1"/>
          <p:nvPr/>
        </p:nvSpPr>
        <p:spPr>
          <a:xfrm>
            <a:off x="7500505" y="1397136"/>
            <a:ext cx="298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Wear-Bond Comfort-King</a:t>
            </a:r>
          </a:p>
        </p:txBody>
      </p:sp>
    </p:spTree>
    <p:extLst>
      <p:ext uri="{BB962C8B-B14F-4D97-AF65-F5344CB8AC3E}">
        <p14:creationId xmlns:p14="http://schemas.microsoft.com/office/powerpoint/2010/main" val="96803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1EB05-F19E-42E6-A2C8-01C95D5F9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Laminated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CB110-4059-4AA3-8693-B110B7E94A10}"/>
              </a:ext>
            </a:extLst>
          </p:cNvPr>
          <p:cNvSpPr txBox="1"/>
          <p:nvPr/>
        </p:nvSpPr>
        <p:spPr>
          <a:xfrm>
            <a:off x="428573" y="3587993"/>
            <a:ext cx="47293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Economic foam with PVC laminated to the top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Customized up to 12’ wide.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Sold to customers in heavy-duty areas such as automotive facilities and general manufacturing plants.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2</a:t>
            </a:r>
            <a:r>
              <a:rPr lang="en-US" sz="1900" baseline="30000" dirty="0"/>
              <a:t>nd</a:t>
            </a:r>
            <a:r>
              <a:rPr lang="en-US" sz="1900" dirty="0"/>
              <a:t> best seller for the industrial division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8E81C-D066-4563-A1AD-5E34A22F0BFE}"/>
              </a:ext>
            </a:extLst>
          </p:cNvPr>
          <p:cNvSpPr txBox="1"/>
          <p:nvPr/>
        </p:nvSpPr>
        <p:spPr>
          <a:xfrm>
            <a:off x="6749990" y="3748020"/>
            <a:ext cx="455424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Premier </a:t>
            </a:r>
            <a:r>
              <a:rPr lang="en-US" sz="1900" dirty="0" err="1"/>
              <a:t>Zedlan</a:t>
            </a:r>
            <a:r>
              <a:rPr lang="en-US" sz="1900" dirty="0"/>
              <a:t> foam with laminated PVC.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Customized up to 12’ wide.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Has ~30% more density (raw material) vs. traditional market sponge.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Antimicrobial additives - great for labs and healthcare industry.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376A3E-3A29-9312-53C6-569EC8515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07" y="2041632"/>
            <a:ext cx="2657383" cy="1247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6825A-12A0-D2FA-B682-219384AF6502}"/>
              </a:ext>
            </a:extLst>
          </p:cNvPr>
          <p:cNvSpPr txBox="1"/>
          <p:nvPr/>
        </p:nvSpPr>
        <p:spPr>
          <a:xfrm>
            <a:off x="5017364" y="1945744"/>
            <a:ext cx="8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Upgrade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E69231-4467-9532-B7B3-6209220EE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075"/>
          <a:stretch/>
        </p:blipFill>
        <p:spPr>
          <a:xfrm>
            <a:off x="949921" y="1738518"/>
            <a:ext cx="2305050" cy="165472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5266C-6F7B-2E17-67FA-B08EBD6DC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75"/>
          <a:stretch/>
        </p:blipFill>
        <p:spPr>
          <a:xfrm>
            <a:off x="7674747" y="1782618"/>
            <a:ext cx="2495550" cy="1654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5F505-CFA4-9D87-772E-DC5EC457BC66}"/>
              </a:ext>
            </a:extLst>
          </p:cNvPr>
          <p:cNvSpPr txBox="1"/>
          <p:nvPr/>
        </p:nvSpPr>
        <p:spPr>
          <a:xfrm>
            <a:off x="7581621" y="1465672"/>
            <a:ext cx="289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Workers-Delight Deck 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42636-D862-83D5-A27D-FA0B9D02DFF1}"/>
              </a:ext>
            </a:extLst>
          </p:cNvPr>
          <p:cNvSpPr txBox="1"/>
          <p:nvPr/>
        </p:nvSpPr>
        <p:spPr>
          <a:xfrm>
            <a:off x="996765" y="1449447"/>
            <a:ext cx="225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Industrial Deck Plate</a:t>
            </a:r>
          </a:p>
        </p:txBody>
      </p:sp>
    </p:spTree>
    <p:extLst>
      <p:ext uri="{BB962C8B-B14F-4D97-AF65-F5344CB8AC3E}">
        <p14:creationId xmlns:p14="http://schemas.microsoft.com/office/powerpoint/2010/main" val="265878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8D1C48-9341-79B7-B9B5-840F8474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Competition vs/ </a:t>
            </a:r>
            <a:r>
              <a:rPr lang="en-US" sz="2800" dirty="0" err="1"/>
              <a:t>Zedlan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3D5C-FBCD-1D7E-27CA-516831A33C3E}"/>
              </a:ext>
            </a:extLst>
          </p:cNvPr>
          <p:cNvSpPr txBox="1"/>
          <p:nvPr/>
        </p:nvSpPr>
        <p:spPr>
          <a:xfrm>
            <a:off x="5424038" y="1930852"/>
            <a:ext cx="8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Upgrade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873B2-CE40-1FE0-98C0-3C23B678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375" y="1716242"/>
            <a:ext cx="3365723" cy="135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3F935-E8DD-0BCA-C0C7-4A8E4A7F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95" y="1716242"/>
            <a:ext cx="3571875" cy="1352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7D1A12-8F8E-A4E8-6F2C-01B92289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146" y="3429000"/>
            <a:ext cx="2334563" cy="1358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6B760-74E5-FC4B-262D-D95898880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55" y="3789209"/>
            <a:ext cx="2042049" cy="938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DB97F1-7892-9859-9F31-EEC704AB7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509" y="3842160"/>
            <a:ext cx="1551347" cy="8329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5B0F0-AFBE-9C22-5AB9-E65236F0E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04" y="5060272"/>
            <a:ext cx="1966153" cy="802977"/>
          </a:xfrm>
          <a:prstGeom prst="rect">
            <a:avLst/>
          </a:prstGeom>
        </p:spPr>
      </p:pic>
      <p:pic>
        <p:nvPicPr>
          <p:cNvPr id="18" name="Picture 2" descr="Apache Mills, Inc. - Home | Facebook">
            <a:extLst>
              <a:ext uri="{FF2B5EF4-FFF2-40B4-BE49-F238E27FC236}">
                <a16:creationId xmlns:a16="http://schemas.microsoft.com/office/drawing/2014/main" id="{C00A308D-FEC8-57F7-491E-C4DC06FF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35" y="5025049"/>
            <a:ext cx="1623521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DF183-0C25-089A-A3E7-F3D87DBDE0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75" y="2185137"/>
            <a:ext cx="2477353" cy="108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6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F38411-0A2A-97B2-CFB3-C4C9E10CF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86" y="2278719"/>
            <a:ext cx="3954731" cy="34939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B1AABB-DA74-3F2B-2859-F8FD1C1D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Tabor Abrasion Testing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FB4ED59-0728-DD16-9A6E-C337A0AD8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8" y="2278719"/>
            <a:ext cx="3799286" cy="3493940"/>
          </a:xfrm>
          <a:prstGeom prst="rect">
            <a:avLst/>
          </a:prstGeom>
        </p:spPr>
      </p:pic>
      <p:pic>
        <p:nvPicPr>
          <p:cNvPr id="8" name="Picture 7" descr="A picture containing black&#10;&#10;Description automatically generated">
            <a:extLst>
              <a:ext uri="{FF2B5EF4-FFF2-40B4-BE49-F238E27FC236}">
                <a16:creationId xmlns:a16="http://schemas.microsoft.com/office/drawing/2014/main" id="{CD7A86D2-1659-C25B-323D-C55851FE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3" y="2278719"/>
            <a:ext cx="3954732" cy="3493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6C9A07-1F79-8303-97E4-D4332A876CDF}"/>
              </a:ext>
            </a:extLst>
          </p:cNvPr>
          <p:cNvSpPr txBox="1"/>
          <p:nvPr/>
        </p:nvSpPr>
        <p:spPr>
          <a:xfrm>
            <a:off x="1296955" y="1623527"/>
            <a:ext cx="158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Notrax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CDCBD-37BE-DB27-B83B-9E1617D0DED2}"/>
              </a:ext>
            </a:extLst>
          </p:cNvPr>
          <p:cNvSpPr txBox="1"/>
          <p:nvPr/>
        </p:nvSpPr>
        <p:spPr>
          <a:xfrm>
            <a:off x="5299969" y="1535837"/>
            <a:ext cx="175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Wearwell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03CB2-70ED-E6E0-E945-EEAF35CA211B}"/>
              </a:ext>
            </a:extLst>
          </p:cNvPr>
          <p:cNvSpPr txBox="1"/>
          <p:nvPr/>
        </p:nvSpPr>
        <p:spPr>
          <a:xfrm>
            <a:off x="9732070" y="1582003"/>
            <a:ext cx="11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Crown Matting</a:t>
            </a:r>
          </a:p>
        </p:txBody>
      </p:sp>
    </p:spTree>
    <p:extLst>
      <p:ext uri="{BB962C8B-B14F-4D97-AF65-F5344CB8AC3E}">
        <p14:creationId xmlns:p14="http://schemas.microsoft.com/office/powerpoint/2010/main" val="2662116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120E56-2EF6-4978-8900-00E30BC5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Calibri" panose="020F0502020204030204" pitchFamily="34" charset="0"/>
              </a:rPr>
              <a:t>Why Matting?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3A2D9C4-74E3-4933-B5B4-6B905493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865" y="1838130"/>
            <a:ext cx="8071795" cy="380688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03F738-0261-06EB-06B5-54853D28D208}"/>
              </a:ext>
            </a:extLst>
          </p:cNvPr>
          <p:cNvSpPr/>
          <p:nvPr/>
        </p:nvSpPr>
        <p:spPr>
          <a:xfrm>
            <a:off x="7453745" y="4895273"/>
            <a:ext cx="166255" cy="166254"/>
          </a:xfrm>
          <a:prstGeom prst="rect">
            <a:avLst/>
          </a:prstGeom>
          <a:solidFill>
            <a:srgbClr val="0266A4"/>
          </a:solidFill>
          <a:ln>
            <a:solidFill>
              <a:srgbClr val="026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20FC7F-9396-E2A7-60F1-E9DB8919EC6A}"/>
              </a:ext>
            </a:extLst>
          </p:cNvPr>
          <p:cNvSpPr/>
          <p:nvPr/>
        </p:nvSpPr>
        <p:spPr>
          <a:xfrm>
            <a:off x="2918692" y="5218545"/>
            <a:ext cx="129308" cy="92364"/>
          </a:xfrm>
          <a:prstGeom prst="rect">
            <a:avLst/>
          </a:prstGeom>
          <a:solidFill>
            <a:srgbClr val="0266A4"/>
          </a:solidFill>
          <a:ln>
            <a:solidFill>
              <a:srgbClr val="026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443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614</Words>
  <Application>Microsoft Office PowerPoint</Application>
  <PresentationFormat>Widescreen</PresentationFormat>
  <Paragraphs>122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Eurostile ExtendedTwo</vt:lpstr>
      <vt:lpstr>Wingdings</vt:lpstr>
      <vt:lpstr>1_Office Theme</vt:lpstr>
      <vt:lpstr>PowerPoint Presentation</vt:lpstr>
      <vt:lpstr>SWOT Analysis</vt:lpstr>
      <vt:lpstr>Strengths</vt:lpstr>
      <vt:lpstr>PVC Foam </vt:lpstr>
      <vt:lpstr>Hybrid Laminated Foam</vt:lpstr>
      <vt:lpstr>Laminated </vt:lpstr>
      <vt:lpstr>Competition vs/ Zedlan</vt:lpstr>
      <vt:lpstr>Tabor Abrasion Testing</vt:lpstr>
      <vt:lpstr>Why Matting?</vt:lpstr>
      <vt:lpstr>Dry Area Matting Applications</vt:lpstr>
      <vt:lpstr>Workers Delight Deck Plate – Pictures </vt:lpstr>
      <vt:lpstr>Workers Delight – Seamed Product Picture</vt:lpstr>
      <vt:lpstr>Wet Area Matting Applications</vt:lpstr>
      <vt:lpstr>Safety Step Solid Top - Pictures</vt:lpstr>
      <vt:lpstr>Ergo Extreme - Pictures</vt:lpstr>
      <vt:lpstr>What to look for when selling</vt:lpstr>
      <vt:lpstr>Opportunities </vt:lpstr>
      <vt:lpstr>Questions to consider</vt:lpstr>
      <vt:lpstr>Selling the Matting Solution</vt:lpstr>
      <vt:lpstr>The Solutions</vt:lpstr>
      <vt:lpstr>SWOT Recap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 Prieur</dc:creator>
  <cp:lastModifiedBy>Prieur, Joshua S</cp:lastModifiedBy>
  <cp:revision>147</cp:revision>
  <dcterms:created xsi:type="dcterms:W3CDTF">2020-05-04T12:33:39Z</dcterms:created>
  <dcterms:modified xsi:type="dcterms:W3CDTF">2022-05-23T20:19:07Z</dcterms:modified>
</cp:coreProperties>
</file>