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8" r:id="rId3"/>
    <p:sldId id="265" r:id="rId4"/>
    <p:sldId id="279" r:id="rId5"/>
    <p:sldId id="269" r:id="rId6"/>
    <p:sldId id="280" r:id="rId7"/>
    <p:sldId id="272" r:id="rId8"/>
    <p:sldId id="281" r:id="rId9"/>
    <p:sldId id="282" r:id="rId10"/>
    <p:sldId id="283" r:id="rId11"/>
    <p:sldId id="284" r:id="rId12"/>
    <p:sldId id="293" r:id="rId13"/>
    <p:sldId id="285" r:id="rId14"/>
    <p:sldId id="317" r:id="rId15"/>
    <p:sldId id="286" r:id="rId16"/>
    <p:sldId id="287" r:id="rId17"/>
    <p:sldId id="290" r:id="rId18"/>
    <p:sldId id="291" r:id="rId19"/>
    <p:sldId id="259" r:id="rId20"/>
    <p:sldId id="292" r:id="rId21"/>
    <p:sldId id="294"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pson, Angela" initials="TA" lastIdx="1" clrIdx="0">
    <p:extLst>
      <p:ext uri="{19B8F6BF-5375-455C-9EA6-DF929625EA0E}">
        <p15:presenceInfo xmlns:p15="http://schemas.microsoft.com/office/powerpoint/2012/main" userId="S::athompson@ludlowcomp.com::d0744911-7810-4f2b-9292-1b02e3424a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12" d="100"/>
          <a:sy n="112" d="100"/>
        </p:scale>
        <p:origin x="4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2T15:26:58.026" idx="1">
    <p:pos x="2912" y="551"/>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3DCE6-8098-4739-8451-49EEBDB9562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B2A6315-E4D6-4560-858A-0F06E16DDA1C}">
      <dgm:prSet/>
      <dgm:spPr/>
      <dgm:t>
        <a:bodyPr/>
        <a:lstStyle/>
        <a:p>
          <a:r>
            <a:rPr lang="en-US"/>
            <a:t>Why Buy Crown Mats?</a:t>
          </a:r>
        </a:p>
      </dgm:t>
    </dgm:pt>
    <dgm:pt modelId="{CA0DDA7A-605D-47BE-B37F-BFD5A7BD22DF}" type="parTrans" cxnId="{14BB6203-2024-4CBB-924B-F1919CEEAC16}">
      <dgm:prSet/>
      <dgm:spPr/>
      <dgm:t>
        <a:bodyPr/>
        <a:lstStyle/>
        <a:p>
          <a:endParaRPr lang="en-US"/>
        </a:p>
      </dgm:t>
    </dgm:pt>
    <dgm:pt modelId="{9ACF6FB0-AAA7-4796-B640-27E542859441}" type="sibTrans" cxnId="{14BB6203-2024-4CBB-924B-F1919CEEAC16}">
      <dgm:prSet/>
      <dgm:spPr/>
      <dgm:t>
        <a:bodyPr/>
        <a:lstStyle/>
        <a:p>
          <a:endParaRPr lang="en-US"/>
        </a:p>
      </dgm:t>
    </dgm:pt>
    <dgm:pt modelId="{3F798F46-30E1-47F9-8865-401646029608}">
      <dgm:prSet/>
      <dgm:spPr/>
      <dgm:t>
        <a:bodyPr/>
        <a:lstStyle/>
        <a:p>
          <a:r>
            <a:rPr lang="en-US"/>
            <a:t>Company Overview</a:t>
          </a:r>
        </a:p>
      </dgm:t>
    </dgm:pt>
    <dgm:pt modelId="{13460DB0-8349-4E0A-960E-53055C8E89AA}" type="parTrans" cxnId="{D44FD73E-F0B7-4F84-B9FC-8265FD84C039}">
      <dgm:prSet/>
      <dgm:spPr/>
      <dgm:t>
        <a:bodyPr/>
        <a:lstStyle/>
        <a:p>
          <a:endParaRPr lang="en-US"/>
        </a:p>
      </dgm:t>
    </dgm:pt>
    <dgm:pt modelId="{C63DE5F9-18AA-433D-B2BB-377F7E3D2917}" type="sibTrans" cxnId="{D44FD73E-F0B7-4F84-B9FC-8265FD84C039}">
      <dgm:prSet/>
      <dgm:spPr/>
      <dgm:t>
        <a:bodyPr/>
        <a:lstStyle/>
        <a:p>
          <a:endParaRPr lang="en-US"/>
        </a:p>
      </dgm:t>
    </dgm:pt>
    <dgm:pt modelId="{7D354BC3-77C3-4038-9014-DA52AE4DFEF2}">
      <dgm:prSet/>
      <dgm:spPr/>
      <dgm:t>
        <a:bodyPr/>
        <a:lstStyle/>
        <a:p>
          <a:r>
            <a:rPr lang="en-US"/>
            <a:t>We offer solutions for Entrance Areas</a:t>
          </a:r>
        </a:p>
      </dgm:t>
    </dgm:pt>
    <dgm:pt modelId="{72A36605-C0CA-496E-818B-3BAB66615FE9}" type="parTrans" cxnId="{0E2375CA-CFC1-4E8E-A6EC-76D99D31E5A7}">
      <dgm:prSet/>
      <dgm:spPr/>
      <dgm:t>
        <a:bodyPr/>
        <a:lstStyle/>
        <a:p>
          <a:endParaRPr lang="en-US"/>
        </a:p>
      </dgm:t>
    </dgm:pt>
    <dgm:pt modelId="{D7E6F21D-08E3-407F-9F06-EC2A1FF6B34F}" type="sibTrans" cxnId="{0E2375CA-CFC1-4E8E-A6EC-76D99D31E5A7}">
      <dgm:prSet/>
      <dgm:spPr/>
      <dgm:t>
        <a:bodyPr/>
        <a:lstStyle/>
        <a:p>
          <a:endParaRPr lang="en-US"/>
        </a:p>
      </dgm:t>
    </dgm:pt>
    <dgm:pt modelId="{5C521E09-D23C-422E-8B60-B3B27215B4BF}">
      <dgm:prSet/>
      <dgm:spPr/>
      <dgm:t>
        <a:bodyPr/>
        <a:lstStyle/>
        <a:p>
          <a:r>
            <a:rPr lang="en-US"/>
            <a:t>We offer solutions for Ergonomic Areas</a:t>
          </a:r>
        </a:p>
      </dgm:t>
    </dgm:pt>
    <dgm:pt modelId="{E9A64199-8FEF-45B4-91D0-F39193A09265}" type="parTrans" cxnId="{6ED3A4E8-3018-453F-8044-78E319175028}">
      <dgm:prSet/>
      <dgm:spPr/>
      <dgm:t>
        <a:bodyPr/>
        <a:lstStyle/>
        <a:p>
          <a:endParaRPr lang="en-US"/>
        </a:p>
      </dgm:t>
    </dgm:pt>
    <dgm:pt modelId="{4B3A8F87-D238-489B-BF1F-C982CBD4A62D}" type="sibTrans" cxnId="{6ED3A4E8-3018-453F-8044-78E319175028}">
      <dgm:prSet/>
      <dgm:spPr/>
      <dgm:t>
        <a:bodyPr/>
        <a:lstStyle/>
        <a:p>
          <a:endParaRPr lang="en-US"/>
        </a:p>
      </dgm:t>
    </dgm:pt>
    <dgm:pt modelId="{366AC902-541A-4A69-B50C-E91F6C4D077C}">
      <dgm:prSet/>
      <dgm:spPr/>
      <dgm:t>
        <a:bodyPr/>
        <a:lstStyle/>
        <a:p>
          <a:r>
            <a:rPr lang="en-US"/>
            <a:t>Be The Savings Hero – 5  Sessions</a:t>
          </a:r>
        </a:p>
      </dgm:t>
    </dgm:pt>
    <dgm:pt modelId="{A75D8B25-2FFD-41EA-94D8-37A7D717A6AB}" type="parTrans" cxnId="{47841D78-6BBF-43B4-9F2E-F445EE0E6704}">
      <dgm:prSet/>
      <dgm:spPr/>
      <dgm:t>
        <a:bodyPr/>
        <a:lstStyle/>
        <a:p>
          <a:endParaRPr lang="en-US"/>
        </a:p>
      </dgm:t>
    </dgm:pt>
    <dgm:pt modelId="{5FEC0827-6D7E-456B-A3E4-EC6580AB044D}" type="sibTrans" cxnId="{47841D78-6BBF-43B4-9F2E-F445EE0E6704}">
      <dgm:prSet/>
      <dgm:spPr/>
      <dgm:t>
        <a:bodyPr/>
        <a:lstStyle/>
        <a:p>
          <a:endParaRPr lang="en-US"/>
        </a:p>
      </dgm:t>
    </dgm:pt>
    <dgm:pt modelId="{14C9643E-6AB3-4669-8FC2-F2BD7C21EB60}">
      <dgm:prSet/>
      <dgm:spPr/>
      <dgm:t>
        <a:bodyPr/>
        <a:lstStyle/>
        <a:p>
          <a:r>
            <a:rPr lang="en-US"/>
            <a:t>Marketing Support/ Inside Sales</a:t>
          </a:r>
        </a:p>
      </dgm:t>
    </dgm:pt>
    <dgm:pt modelId="{FA08C603-C6D7-4213-B879-29364B5DEBF6}" type="parTrans" cxnId="{3BB7BD06-9CB9-4BB7-BAB0-729E35C1A950}">
      <dgm:prSet/>
      <dgm:spPr/>
      <dgm:t>
        <a:bodyPr/>
        <a:lstStyle/>
        <a:p>
          <a:endParaRPr lang="en-US"/>
        </a:p>
      </dgm:t>
    </dgm:pt>
    <dgm:pt modelId="{2A7EB737-A08D-4FED-BA45-9A46D801F1A9}" type="sibTrans" cxnId="{3BB7BD06-9CB9-4BB7-BAB0-729E35C1A950}">
      <dgm:prSet/>
      <dgm:spPr/>
      <dgm:t>
        <a:bodyPr/>
        <a:lstStyle/>
        <a:p>
          <a:endParaRPr lang="en-US"/>
        </a:p>
      </dgm:t>
    </dgm:pt>
    <dgm:pt modelId="{A11EB379-2DA0-438C-B6DD-FE98A6624E68}" type="pres">
      <dgm:prSet presAssocID="{F933DCE6-8098-4739-8451-49EEBDB95623}" presName="vert0" presStyleCnt="0">
        <dgm:presLayoutVars>
          <dgm:dir/>
          <dgm:animOne val="branch"/>
          <dgm:animLvl val="lvl"/>
        </dgm:presLayoutVars>
      </dgm:prSet>
      <dgm:spPr/>
    </dgm:pt>
    <dgm:pt modelId="{FAC22445-B460-47E1-B7CC-3EEF669BA448}" type="pres">
      <dgm:prSet presAssocID="{DB2A6315-E4D6-4560-858A-0F06E16DDA1C}" presName="thickLine" presStyleLbl="alignNode1" presStyleIdx="0" presStyleCnt="6"/>
      <dgm:spPr/>
    </dgm:pt>
    <dgm:pt modelId="{8A55FA1B-5A77-40A1-B04A-3D1BD77D68F3}" type="pres">
      <dgm:prSet presAssocID="{DB2A6315-E4D6-4560-858A-0F06E16DDA1C}" presName="horz1" presStyleCnt="0"/>
      <dgm:spPr/>
    </dgm:pt>
    <dgm:pt modelId="{76C55B69-F838-436F-A5C7-60D69C073B60}" type="pres">
      <dgm:prSet presAssocID="{DB2A6315-E4D6-4560-858A-0F06E16DDA1C}" presName="tx1" presStyleLbl="revTx" presStyleIdx="0" presStyleCnt="6"/>
      <dgm:spPr/>
    </dgm:pt>
    <dgm:pt modelId="{F57DCE44-FF1B-49AE-ACA0-8873546A9A46}" type="pres">
      <dgm:prSet presAssocID="{DB2A6315-E4D6-4560-858A-0F06E16DDA1C}" presName="vert1" presStyleCnt="0"/>
      <dgm:spPr/>
    </dgm:pt>
    <dgm:pt modelId="{7FEC8478-47D3-44A8-9CBE-5CF6BEBF882A}" type="pres">
      <dgm:prSet presAssocID="{3F798F46-30E1-47F9-8865-401646029608}" presName="thickLine" presStyleLbl="alignNode1" presStyleIdx="1" presStyleCnt="6"/>
      <dgm:spPr/>
    </dgm:pt>
    <dgm:pt modelId="{A603CFB3-49C9-4F84-B6CC-44D4B84AFC6F}" type="pres">
      <dgm:prSet presAssocID="{3F798F46-30E1-47F9-8865-401646029608}" presName="horz1" presStyleCnt="0"/>
      <dgm:spPr/>
    </dgm:pt>
    <dgm:pt modelId="{F5156E0E-982C-4C45-9C68-3990306A44F9}" type="pres">
      <dgm:prSet presAssocID="{3F798F46-30E1-47F9-8865-401646029608}" presName="tx1" presStyleLbl="revTx" presStyleIdx="1" presStyleCnt="6"/>
      <dgm:spPr/>
    </dgm:pt>
    <dgm:pt modelId="{873D7B40-29FF-4248-956C-5B37EAA746BB}" type="pres">
      <dgm:prSet presAssocID="{3F798F46-30E1-47F9-8865-401646029608}" presName="vert1" presStyleCnt="0"/>
      <dgm:spPr/>
    </dgm:pt>
    <dgm:pt modelId="{F2FCD102-1736-4912-950B-1D55F5644E4C}" type="pres">
      <dgm:prSet presAssocID="{7D354BC3-77C3-4038-9014-DA52AE4DFEF2}" presName="thickLine" presStyleLbl="alignNode1" presStyleIdx="2" presStyleCnt="6"/>
      <dgm:spPr/>
    </dgm:pt>
    <dgm:pt modelId="{855B7203-5920-4957-A8FF-7B885B9661F8}" type="pres">
      <dgm:prSet presAssocID="{7D354BC3-77C3-4038-9014-DA52AE4DFEF2}" presName="horz1" presStyleCnt="0"/>
      <dgm:spPr/>
    </dgm:pt>
    <dgm:pt modelId="{8E03C24D-1E17-4E36-BB90-B504DBEBA102}" type="pres">
      <dgm:prSet presAssocID="{7D354BC3-77C3-4038-9014-DA52AE4DFEF2}" presName="tx1" presStyleLbl="revTx" presStyleIdx="2" presStyleCnt="6"/>
      <dgm:spPr/>
    </dgm:pt>
    <dgm:pt modelId="{B3FE49C7-2AE3-4793-8753-7B1A86AE4EE4}" type="pres">
      <dgm:prSet presAssocID="{7D354BC3-77C3-4038-9014-DA52AE4DFEF2}" presName="vert1" presStyleCnt="0"/>
      <dgm:spPr/>
    </dgm:pt>
    <dgm:pt modelId="{F98D653A-FAE7-4DDD-B17E-748C20F2C8B0}" type="pres">
      <dgm:prSet presAssocID="{5C521E09-D23C-422E-8B60-B3B27215B4BF}" presName="thickLine" presStyleLbl="alignNode1" presStyleIdx="3" presStyleCnt="6"/>
      <dgm:spPr/>
    </dgm:pt>
    <dgm:pt modelId="{78E83B66-0965-4614-B91E-660EDF609D7F}" type="pres">
      <dgm:prSet presAssocID="{5C521E09-D23C-422E-8B60-B3B27215B4BF}" presName="horz1" presStyleCnt="0"/>
      <dgm:spPr/>
    </dgm:pt>
    <dgm:pt modelId="{7FD12192-3FD5-476B-A12C-D1094EA2CF25}" type="pres">
      <dgm:prSet presAssocID="{5C521E09-D23C-422E-8B60-B3B27215B4BF}" presName="tx1" presStyleLbl="revTx" presStyleIdx="3" presStyleCnt="6"/>
      <dgm:spPr/>
    </dgm:pt>
    <dgm:pt modelId="{4B77C19F-5E23-4C0A-B296-105416D3986E}" type="pres">
      <dgm:prSet presAssocID="{5C521E09-D23C-422E-8B60-B3B27215B4BF}" presName="vert1" presStyleCnt="0"/>
      <dgm:spPr/>
    </dgm:pt>
    <dgm:pt modelId="{A188E871-BE2C-4917-89CE-F74006001B54}" type="pres">
      <dgm:prSet presAssocID="{366AC902-541A-4A69-B50C-E91F6C4D077C}" presName="thickLine" presStyleLbl="alignNode1" presStyleIdx="4" presStyleCnt="6"/>
      <dgm:spPr/>
    </dgm:pt>
    <dgm:pt modelId="{61108846-BB52-4474-B584-0E2D23C31801}" type="pres">
      <dgm:prSet presAssocID="{366AC902-541A-4A69-B50C-E91F6C4D077C}" presName="horz1" presStyleCnt="0"/>
      <dgm:spPr/>
    </dgm:pt>
    <dgm:pt modelId="{5341EA94-3146-432C-81E2-63369B5D9534}" type="pres">
      <dgm:prSet presAssocID="{366AC902-541A-4A69-B50C-E91F6C4D077C}" presName="tx1" presStyleLbl="revTx" presStyleIdx="4" presStyleCnt="6"/>
      <dgm:spPr/>
    </dgm:pt>
    <dgm:pt modelId="{D4E284EE-58D7-46E2-ABAC-C14E9A34E854}" type="pres">
      <dgm:prSet presAssocID="{366AC902-541A-4A69-B50C-E91F6C4D077C}" presName="vert1" presStyleCnt="0"/>
      <dgm:spPr/>
    </dgm:pt>
    <dgm:pt modelId="{47BCE7C0-C2F0-49E9-A699-A1018E4D0FA6}" type="pres">
      <dgm:prSet presAssocID="{14C9643E-6AB3-4669-8FC2-F2BD7C21EB60}" presName="thickLine" presStyleLbl="alignNode1" presStyleIdx="5" presStyleCnt="6"/>
      <dgm:spPr/>
    </dgm:pt>
    <dgm:pt modelId="{A3296BB1-CA49-4B45-9D3F-3EF21D2F6FA5}" type="pres">
      <dgm:prSet presAssocID="{14C9643E-6AB3-4669-8FC2-F2BD7C21EB60}" presName="horz1" presStyleCnt="0"/>
      <dgm:spPr/>
    </dgm:pt>
    <dgm:pt modelId="{505045CB-85A6-4C51-8C02-1BDE582FC06A}" type="pres">
      <dgm:prSet presAssocID="{14C9643E-6AB3-4669-8FC2-F2BD7C21EB60}" presName="tx1" presStyleLbl="revTx" presStyleIdx="5" presStyleCnt="6"/>
      <dgm:spPr/>
    </dgm:pt>
    <dgm:pt modelId="{D606CCA2-5E84-465D-8AA9-CC9BF73E4E13}" type="pres">
      <dgm:prSet presAssocID="{14C9643E-6AB3-4669-8FC2-F2BD7C21EB60}" presName="vert1" presStyleCnt="0"/>
      <dgm:spPr/>
    </dgm:pt>
  </dgm:ptLst>
  <dgm:cxnLst>
    <dgm:cxn modelId="{14BB6203-2024-4CBB-924B-F1919CEEAC16}" srcId="{F933DCE6-8098-4739-8451-49EEBDB95623}" destId="{DB2A6315-E4D6-4560-858A-0F06E16DDA1C}" srcOrd="0" destOrd="0" parTransId="{CA0DDA7A-605D-47BE-B37F-BFD5A7BD22DF}" sibTransId="{9ACF6FB0-AAA7-4796-B640-27E542859441}"/>
    <dgm:cxn modelId="{3BB7BD06-9CB9-4BB7-BAB0-729E35C1A950}" srcId="{F933DCE6-8098-4739-8451-49EEBDB95623}" destId="{14C9643E-6AB3-4669-8FC2-F2BD7C21EB60}" srcOrd="5" destOrd="0" parTransId="{FA08C603-C6D7-4213-B879-29364B5DEBF6}" sibTransId="{2A7EB737-A08D-4FED-BA45-9A46D801F1A9}"/>
    <dgm:cxn modelId="{61AAD12F-B45E-467D-9A12-2C7C0F93C974}" type="presOf" srcId="{7D354BC3-77C3-4038-9014-DA52AE4DFEF2}" destId="{8E03C24D-1E17-4E36-BB90-B504DBEBA102}" srcOrd="0" destOrd="0" presId="urn:microsoft.com/office/officeart/2008/layout/LinedList"/>
    <dgm:cxn modelId="{D44FD73E-F0B7-4F84-B9FC-8265FD84C039}" srcId="{F933DCE6-8098-4739-8451-49EEBDB95623}" destId="{3F798F46-30E1-47F9-8865-401646029608}" srcOrd="1" destOrd="0" parTransId="{13460DB0-8349-4E0A-960E-53055C8E89AA}" sibTransId="{C63DE5F9-18AA-433D-B2BB-377F7E3D2917}"/>
    <dgm:cxn modelId="{793FC553-1BC0-427C-AAE3-698113F47188}" type="presOf" srcId="{F933DCE6-8098-4739-8451-49EEBDB95623}" destId="{A11EB379-2DA0-438C-B6DD-FE98A6624E68}" srcOrd="0" destOrd="0" presId="urn:microsoft.com/office/officeart/2008/layout/LinedList"/>
    <dgm:cxn modelId="{47841D78-6BBF-43B4-9F2E-F445EE0E6704}" srcId="{F933DCE6-8098-4739-8451-49EEBDB95623}" destId="{366AC902-541A-4A69-B50C-E91F6C4D077C}" srcOrd="4" destOrd="0" parTransId="{A75D8B25-2FFD-41EA-94D8-37A7D717A6AB}" sibTransId="{5FEC0827-6D7E-456B-A3E4-EC6580AB044D}"/>
    <dgm:cxn modelId="{7C4B49B2-FB02-4CD9-8613-5A51F7AB9F04}" type="presOf" srcId="{5C521E09-D23C-422E-8B60-B3B27215B4BF}" destId="{7FD12192-3FD5-476B-A12C-D1094EA2CF25}" srcOrd="0" destOrd="0" presId="urn:microsoft.com/office/officeart/2008/layout/LinedList"/>
    <dgm:cxn modelId="{0E2375CA-CFC1-4E8E-A6EC-76D99D31E5A7}" srcId="{F933DCE6-8098-4739-8451-49EEBDB95623}" destId="{7D354BC3-77C3-4038-9014-DA52AE4DFEF2}" srcOrd="2" destOrd="0" parTransId="{72A36605-C0CA-496E-818B-3BAB66615FE9}" sibTransId="{D7E6F21D-08E3-407F-9F06-EC2A1FF6B34F}"/>
    <dgm:cxn modelId="{68121AD0-F217-4060-B481-C5FBDFEE2328}" type="presOf" srcId="{DB2A6315-E4D6-4560-858A-0F06E16DDA1C}" destId="{76C55B69-F838-436F-A5C7-60D69C073B60}" srcOrd="0" destOrd="0" presId="urn:microsoft.com/office/officeart/2008/layout/LinedList"/>
    <dgm:cxn modelId="{F5C3E7D8-76AC-4671-9884-3DF3147FD195}" type="presOf" srcId="{3F798F46-30E1-47F9-8865-401646029608}" destId="{F5156E0E-982C-4C45-9C68-3990306A44F9}" srcOrd="0" destOrd="0" presId="urn:microsoft.com/office/officeart/2008/layout/LinedList"/>
    <dgm:cxn modelId="{B21A2ADB-9BB1-4570-885F-ADDA1585E172}" type="presOf" srcId="{366AC902-541A-4A69-B50C-E91F6C4D077C}" destId="{5341EA94-3146-432C-81E2-63369B5D9534}" srcOrd="0" destOrd="0" presId="urn:microsoft.com/office/officeart/2008/layout/LinedList"/>
    <dgm:cxn modelId="{6ED3A4E8-3018-453F-8044-78E319175028}" srcId="{F933DCE6-8098-4739-8451-49EEBDB95623}" destId="{5C521E09-D23C-422E-8B60-B3B27215B4BF}" srcOrd="3" destOrd="0" parTransId="{E9A64199-8FEF-45B4-91D0-F39193A09265}" sibTransId="{4B3A8F87-D238-489B-BF1F-C982CBD4A62D}"/>
    <dgm:cxn modelId="{16519AE9-CB31-4DED-B5EF-A9777384AA95}" type="presOf" srcId="{14C9643E-6AB3-4669-8FC2-F2BD7C21EB60}" destId="{505045CB-85A6-4C51-8C02-1BDE582FC06A}" srcOrd="0" destOrd="0" presId="urn:microsoft.com/office/officeart/2008/layout/LinedList"/>
    <dgm:cxn modelId="{16BB16B3-D7A5-480F-8DF2-E5E3CAC15D90}" type="presParOf" srcId="{A11EB379-2DA0-438C-B6DD-FE98A6624E68}" destId="{FAC22445-B460-47E1-B7CC-3EEF669BA448}" srcOrd="0" destOrd="0" presId="urn:microsoft.com/office/officeart/2008/layout/LinedList"/>
    <dgm:cxn modelId="{75637DEA-A089-4D45-8C65-A64429DAA638}" type="presParOf" srcId="{A11EB379-2DA0-438C-B6DD-FE98A6624E68}" destId="{8A55FA1B-5A77-40A1-B04A-3D1BD77D68F3}" srcOrd="1" destOrd="0" presId="urn:microsoft.com/office/officeart/2008/layout/LinedList"/>
    <dgm:cxn modelId="{88ED6D24-E384-438A-8E9B-BAA1FC413870}" type="presParOf" srcId="{8A55FA1B-5A77-40A1-B04A-3D1BD77D68F3}" destId="{76C55B69-F838-436F-A5C7-60D69C073B60}" srcOrd="0" destOrd="0" presId="urn:microsoft.com/office/officeart/2008/layout/LinedList"/>
    <dgm:cxn modelId="{15C38115-6860-4F14-8ACD-BCBA6123FEAE}" type="presParOf" srcId="{8A55FA1B-5A77-40A1-B04A-3D1BD77D68F3}" destId="{F57DCE44-FF1B-49AE-ACA0-8873546A9A46}" srcOrd="1" destOrd="0" presId="urn:microsoft.com/office/officeart/2008/layout/LinedList"/>
    <dgm:cxn modelId="{4DEFE738-E7F1-449D-9C42-AEBF28064F60}" type="presParOf" srcId="{A11EB379-2DA0-438C-B6DD-FE98A6624E68}" destId="{7FEC8478-47D3-44A8-9CBE-5CF6BEBF882A}" srcOrd="2" destOrd="0" presId="urn:microsoft.com/office/officeart/2008/layout/LinedList"/>
    <dgm:cxn modelId="{C5D7F4EB-0419-4240-B189-EB9FA4615613}" type="presParOf" srcId="{A11EB379-2DA0-438C-B6DD-FE98A6624E68}" destId="{A603CFB3-49C9-4F84-B6CC-44D4B84AFC6F}" srcOrd="3" destOrd="0" presId="urn:microsoft.com/office/officeart/2008/layout/LinedList"/>
    <dgm:cxn modelId="{87305138-C00C-4687-A5F3-746ECCB4ED4A}" type="presParOf" srcId="{A603CFB3-49C9-4F84-B6CC-44D4B84AFC6F}" destId="{F5156E0E-982C-4C45-9C68-3990306A44F9}" srcOrd="0" destOrd="0" presId="urn:microsoft.com/office/officeart/2008/layout/LinedList"/>
    <dgm:cxn modelId="{E33DAE40-9E3E-45C7-A2E9-F866134DFE56}" type="presParOf" srcId="{A603CFB3-49C9-4F84-B6CC-44D4B84AFC6F}" destId="{873D7B40-29FF-4248-956C-5B37EAA746BB}" srcOrd="1" destOrd="0" presId="urn:microsoft.com/office/officeart/2008/layout/LinedList"/>
    <dgm:cxn modelId="{B93C7339-73F8-45CA-9881-B54816F6A5FC}" type="presParOf" srcId="{A11EB379-2DA0-438C-B6DD-FE98A6624E68}" destId="{F2FCD102-1736-4912-950B-1D55F5644E4C}" srcOrd="4" destOrd="0" presId="urn:microsoft.com/office/officeart/2008/layout/LinedList"/>
    <dgm:cxn modelId="{7CADA9E3-E8CE-49FF-B9E1-0E8FB6A29E90}" type="presParOf" srcId="{A11EB379-2DA0-438C-B6DD-FE98A6624E68}" destId="{855B7203-5920-4957-A8FF-7B885B9661F8}" srcOrd="5" destOrd="0" presId="urn:microsoft.com/office/officeart/2008/layout/LinedList"/>
    <dgm:cxn modelId="{D844A282-9802-4BD1-9E43-B8BA6AE848B1}" type="presParOf" srcId="{855B7203-5920-4957-A8FF-7B885B9661F8}" destId="{8E03C24D-1E17-4E36-BB90-B504DBEBA102}" srcOrd="0" destOrd="0" presId="urn:microsoft.com/office/officeart/2008/layout/LinedList"/>
    <dgm:cxn modelId="{DE03C924-6A2C-44D4-A72E-DEF175122038}" type="presParOf" srcId="{855B7203-5920-4957-A8FF-7B885B9661F8}" destId="{B3FE49C7-2AE3-4793-8753-7B1A86AE4EE4}" srcOrd="1" destOrd="0" presId="urn:microsoft.com/office/officeart/2008/layout/LinedList"/>
    <dgm:cxn modelId="{94FFE982-47B9-4361-A5AD-3764893B1AFB}" type="presParOf" srcId="{A11EB379-2DA0-438C-B6DD-FE98A6624E68}" destId="{F98D653A-FAE7-4DDD-B17E-748C20F2C8B0}" srcOrd="6" destOrd="0" presId="urn:microsoft.com/office/officeart/2008/layout/LinedList"/>
    <dgm:cxn modelId="{ECD67A4F-E3EE-4F0C-834E-5B36B5C1E051}" type="presParOf" srcId="{A11EB379-2DA0-438C-B6DD-FE98A6624E68}" destId="{78E83B66-0965-4614-B91E-660EDF609D7F}" srcOrd="7" destOrd="0" presId="urn:microsoft.com/office/officeart/2008/layout/LinedList"/>
    <dgm:cxn modelId="{918D13EF-2070-42C3-A4F2-F539CEF48399}" type="presParOf" srcId="{78E83B66-0965-4614-B91E-660EDF609D7F}" destId="{7FD12192-3FD5-476B-A12C-D1094EA2CF25}" srcOrd="0" destOrd="0" presId="urn:microsoft.com/office/officeart/2008/layout/LinedList"/>
    <dgm:cxn modelId="{5C9B6B8F-CB78-4D5D-884B-78C444B70D61}" type="presParOf" srcId="{78E83B66-0965-4614-B91E-660EDF609D7F}" destId="{4B77C19F-5E23-4C0A-B296-105416D3986E}" srcOrd="1" destOrd="0" presId="urn:microsoft.com/office/officeart/2008/layout/LinedList"/>
    <dgm:cxn modelId="{B2DB215A-354E-4C01-B651-A295B2F45D77}" type="presParOf" srcId="{A11EB379-2DA0-438C-B6DD-FE98A6624E68}" destId="{A188E871-BE2C-4917-89CE-F74006001B54}" srcOrd="8" destOrd="0" presId="urn:microsoft.com/office/officeart/2008/layout/LinedList"/>
    <dgm:cxn modelId="{49E2F044-CD8E-4920-B5A0-33880BCC702C}" type="presParOf" srcId="{A11EB379-2DA0-438C-B6DD-FE98A6624E68}" destId="{61108846-BB52-4474-B584-0E2D23C31801}" srcOrd="9" destOrd="0" presId="urn:microsoft.com/office/officeart/2008/layout/LinedList"/>
    <dgm:cxn modelId="{14EF1B5E-FEC5-4595-BF31-29D9FC52E957}" type="presParOf" srcId="{61108846-BB52-4474-B584-0E2D23C31801}" destId="{5341EA94-3146-432C-81E2-63369B5D9534}" srcOrd="0" destOrd="0" presId="urn:microsoft.com/office/officeart/2008/layout/LinedList"/>
    <dgm:cxn modelId="{3C1E44BA-1940-4EF1-B0A8-381A48C31839}" type="presParOf" srcId="{61108846-BB52-4474-B584-0E2D23C31801}" destId="{D4E284EE-58D7-46E2-ABAC-C14E9A34E854}" srcOrd="1" destOrd="0" presId="urn:microsoft.com/office/officeart/2008/layout/LinedList"/>
    <dgm:cxn modelId="{296FAC59-2FB1-47E1-B97E-EF771D0CD8A2}" type="presParOf" srcId="{A11EB379-2DA0-438C-B6DD-FE98A6624E68}" destId="{47BCE7C0-C2F0-49E9-A699-A1018E4D0FA6}" srcOrd="10" destOrd="0" presId="urn:microsoft.com/office/officeart/2008/layout/LinedList"/>
    <dgm:cxn modelId="{15947E52-90FE-44E1-8DDE-AE101952A861}" type="presParOf" srcId="{A11EB379-2DA0-438C-B6DD-FE98A6624E68}" destId="{A3296BB1-CA49-4B45-9D3F-3EF21D2F6FA5}" srcOrd="11" destOrd="0" presId="urn:microsoft.com/office/officeart/2008/layout/LinedList"/>
    <dgm:cxn modelId="{D6CFADAF-D0F6-4BA7-8D50-6267C9F47616}" type="presParOf" srcId="{A3296BB1-CA49-4B45-9D3F-3EF21D2F6FA5}" destId="{505045CB-85A6-4C51-8C02-1BDE582FC06A}" srcOrd="0" destOrd="0" presId="urn:microsoft.com/office/officeart/2008/layout/LinedList"/>
    <dgm:cxn modelId="{E699CAF7-88B2-44B7-A96A-6EA0B2CF3E1A}" type="presParOf" srcId="{A3296BB1-CA49-4B45-9D3F-3EF21D2F6FA5}" destId="{D606CCA2-5E84-465D-8AA9-CC9BF73E4E1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22445-B460-47E1-B7CC-3EEF669BA448}">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55B69-F838-436F-A5C7-60D69C073B60}">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Why Buy Crown Mats?</a:t>
          </a:r>
        </a:p>
      </dsp:txBody>
      <dsp:txXfrm>
        <a:off x="0" y="2492"/>
        <a:ext cx="6492875" cy="850069"/>
      </dsp:txXfrm>
    </dsp:sp>
    <dsp:sp modelId="{7FEC8478-47D3-44A8-9CBE-5CF6BEBF882A}">
      <dsp:nvSpPr>
        <dsp:cNvPr id="0" name=""/>
        <dsp:cNvSpPr/>
      </dsp:nvSpPr>
      <dsp:spPr>
        <a:xfrm>
          <a:off x="0" y="852561"/>
          <a:ext cx="6492875"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56E0E-982C-4C45-9C68-3990306A44F9}">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Company Overview</a:t>
          </a:r>
        </a:p>
      </dsp:txBody>
      <dsp:txXfrm>
        <a:off x="0" y="852561"/>
        <a:ext cx="6492875" cy="850069"/>
      </dsp:txXfrm>
    </dsp:sp>
    <dsp:sp modelId="{F2FCD102-1736-4912-950B-1D55F5644E4C}">
      <dsp:nvSpPr>
        <dsp:cNvPr id="0" name=""/>
        <dsp:cNvSpPr/>
      </dsp:nvSpPr>
      <dsp:spPr>
        <a:xfrm>
          <a:off x="0" y="1702630"/>
          <a:ext cx="6492875"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C24D-1E17-4E36-BB90-B504DBEBA102}">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We offer solutions for Entrance Areas</a:t>
          </a:r>
        </a:p>
      </dsp:txBody>
      <dsp:txXfrm>
        <a:off x="0" y="1702630"/>
        <a:ext cx="6492875" cy="850069"/>
      </dsp:txXfrm>
    </dsp:sp>
    <dsp:sp modelId="{F98D653A-FAE7-4DDD-B17E-748C20F2C8B0}">
      <dsp:nvSpPr>
        <dsp:cNvPr id="0" name=""/>
        <dsp:cNvSpPr/>
      </dsp:nvSpPr>
      <dsp:spPr>
        <a:xfrm>
          <a:off x="0" y="2552699"/>
          <a:ext cx="6492875"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12192-3FD5-476B-A12C-D1094EA2CF25}">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We offer solutions for Ergonomic Areas</a:t>
          </a:r>
        </a:p>
      </dsp:txBody>
      <dsp:txXfrm>
        <a:off x="0" y="2552699"/>
        <a:ext cx="6492875" cy="850069"/>
      </dsp:txXfrm>
    </dsp:sp>
    <dsp:sp modelId="{A188E871-BE2C-4917-89CE-F74006001B54}">
      <dsp:nvSpPr>
        <dsp:cNvPr id="0" name=""/>
        <dsp:cNvSpPr/>
      </dsp:nvSpPr>
      <dsp:spPr>
        <a:xfrm>
          <a:off x="0" y="3402769"/>
          <a:ext cx="6492875"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EA94-3146-432C-81E2-63369B5D9534}">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Be The Savings Hero – 5  Sessions</a:t>
          </a:r>
        </a:p>
      </dsp:txBody>
      <dsp:txXfrm>
        <a:off x="0" y="3402769"/>
        <a:ext cx="6492875" cy="850069"/>
      </dsp:txXfrm>
    </dsp:sp>
    <dsp:sp modelId="{47BCE7C0-C2F0-49E9-A699-A1018E4D0FA6}">
      <dsp:nvSpPr>
        <dsp:cNvPr id="0" name=""/>
        <dsp:cNvSpPr/>
      </dsp:nvSpPr>
      <dsp:spPr>
        <a:xfrm>
          <a:off x="0" y="4252838"/>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5045CB-85A6-4C51-8C02-1BDE582FC06A}">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Marketing Support/ Inside Sales</a:t>
          </a:r>
        </a:p>
      </dsp:txBody>
      <dsp:txXfrm>
        <a:off x="0" y="4252838"/>
        <a:ext cx="6492875" cy="850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18EC-9CDD-4B59-801D-00F7F2A81A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932FF8-0B7F-4A68-A356-07D6E3E85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0B8759-B642-4F43-9035-F37A3A2C4F07}"/>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CEF21779-256E-428F-96F1-18784E458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1E57-46D7-468A-B268-C19ACB9311F0}"/>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3532335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4962-CEA1-4AC5-A91B-14D48B1BB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DE7861-9599-44F4-B45B-49C549F4D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142B5-A0AC-41AA-B598-2AA56EA0D811}"/>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64C95379-5CB3-4FA6-8D3D-3717844D5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EE87A-2A7D-438B-8FAF-5BAC7054628A}"/>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4091558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4D5A5-8563-431B-AAC7-A4FD0BE352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FB7742-F98C-4D19-A922-F4E4666AF8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F8492-609E-4043-B62C-2C8A763B85DF}"/>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5F57AF96-682E-42FE-A7D8-1A4D68D63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BBB23-2EFD-49A7-8600-04320E2F6FD4}"/>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376141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F41A-E70A-4580-BEEC-426B48DCD8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3CC05-3E85-47C0-99AA-AA364F005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E6E4-9F07-43D3-B20E-688982346A1A}"/>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60FF7C0C-D20B-4972-AC96-BACAE9568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AB428-D22F-44C2-A7A0-4756EBA58792}"/>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43025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FBF0-8708-41FB-B7C3-C5297892E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EF309-C85B-4AB7-97EA-E7AB2F7D11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80CF9-9330-4077-A105-EBFA62A7BDBB}"/>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EC838D23-1F54-4B3B-BA51-0DCC2E270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17588-14E7-4CF0-90F6-9B8C71BA1A33}"/>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100885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33D0-394E-44BB-8938-1C9392E5E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84F22-D43C-4999-B5E9-A2B3DA4A44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AC1BE5-142D-40E2-ABF7-9686506DE0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9473D3-F88E-4D59-B95E-4C49DBCD904B}"/>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6" name="Footer Placeholder 5">
            <a:extLst>
              <a:ext uri="{FF2B5EF4-FFF2-40B4-BE49-F238E27FC236}">
                <a16:creationId xmlns:a16="http://schemas.microsoft.com/office/drawing/2014/main" id="{22F89CBF-9B4C-4517-AC01-49320371B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B9B13-547D-4B7F-8223-D774DBE8A113}"/>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145544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4342-EDCF-4176-88B3-E234018B0E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14C49B-CB04-4D92-8347-B494BC036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21264D-275D-4597-ACF4-F860E713D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48BC5-2FB2-4EDE-9F1C-CDB0A2E8D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3C015E-8443-4B88-A6FA-942D326A6B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AC4C7E-CE1F-4757-BE40-E3DC56773956}"/>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8" name="Footer Placeholder 7">
            <a:extLst>
              <a:ext uri="{FF2B5EF4-FFF2-40B4-BE49-F238E27FC236}">
                <a16:creationId xmlns:a16="http://schemas.microsoft.com/office/drawing/2014/main" id="{991AB175-07C9-4BCD-8315-52D7FB405E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E7B9A4-26D0-4D00-B3DF-8202EAFF2815}"/>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154947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20C0-C826-4C9F-8BA3-ED291F977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59EB89-9113-48B1-83B2-0B2708A00CCD}"/>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4" name="Footer Placeholder 3">
            <a:extLst>
              <a:ext uri="{FF2B5EF4-FFF2-40B4-BE49-F238E27FC236}">
                <a16:creationId xmlns:a16="http://schemas.microsoft.com/office/drawing/2014/main" id="{F204C43E-0D7A-4012-BA1B-4CC1C91B66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BCCEA-F5F0-4988-9862-6C65F33B5303}"/>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3544198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F694F-A612-40E4-BC1B-6AFF91E92C90}"/>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3" name="Footer Placeholder 2">
            <a:extLst>
              <a:ext uri="{FF2B5EF4-FFF2-40B4-BE49-F238E27FC236}">
                <a16:creationId xmlns:a16="http://schemas.microsoft.com/office/drawing/2014/main" id="{A3158DCB-B687-4F7A-B439-B32C1AFB67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0460E-A4BF-4C7B-B76D-E7CD6D33D96A}"/>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13600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09F7-8A84-4CB5-9763-6648D3B3C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26F681-0D14-4B40-AD7C-1D39D44306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BF6359-009F-41E5-BB07-3DEDE2FD6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6E45B-BC92-4CAD-AE6A-AB537F815FCC}"/>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6" name="Footer Placeholder 5">
            <a:extLst>
              <a:ext uri="{FF2B5EF4-FFF2-40B4-BE49-F238E27FC236}">
                <a16:creationId xmlns:a16="http://schemas.microsoft.com/office/drawing/2014/main" id="{EFD96C69-0DAD-470D-AF57-24D69FC74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6FE0E-DA41-46E9-80D1-60C6362BA2A0}"/>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94255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268C-E54B-4366-B490-93C6ADBF7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E2720-05BA-4E6F-B276-1C4AAD9D8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03F9DA-285F-408F-8591-41FED2B5C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DE1C4-9B42-4D32-BB10-F17091614133}"/>
              </a:ext>
            </a:extLst>
          </p:cNvPr>
          <p:cNvSpPr>
            <a:spLocks noGrp="1"/>
          </p:cNvSpPr>
          <p:nvPr>
            <p:ph type="dt" sz="half" idx="10"/>
          </p:nvPr>
        </p:nvSpPr>
        <p:spPr/>
        <p:txBody>
          <a:bodyPr/>
          <a:lstStyle/>
          <a:p>
            <a:fld id="{EF66AF58-1C22-4312-9E10-CD93992F5560}" type="datetimeFigureOut">
              <a:rPr lang="en-US" smtClean="0"/>
              <a:t>5/11/2022</a:t>
            </a:fld>
            <a:endParaRPr lang="en-US"/>
          </a:p>
        </p:txBody>
      </p:sp>
      <p:sp>
        <p:nvSpPr>
          <p:cNvPr id="6" name="Footer Placeholder 5">
            <a:extLst>
              <a:ext uri="{FF2B5EF4-FFF2-40B4-BE49-F238E27FC236}">
                <a16:creationId xmlns:a16="http://schemas.microsoft.com/office/drawing/2014/main" id="{CA4BB864-2731-4A79-BABA-EC5EC8413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97D5E-E035-45F1-9365-050018785DA1}"/>
              </a:ext>
            </a:extLst>
          </p:cNvPr>
          <p:cNvSpPr>
            <a:spLocks noGrp="1"/>
          </p:cNvSpPr>
          <p:nvPr>
            <p:ph type="sldNum" sz="quarter" idx="12"/>
          </p:nvPr>
        </p:nvSpPr>
        <p:spPr/>
        <p:txBody>
          <a:bodyPr/>
          <a:lstStyle/>
          <a:p>
            <a:fld id="{CB7E2600-9F04-4DC4-BFE1-1153035D2079}" type="slidenum">
              <a:rPr lang="en-US" smtClean="0"/>
              <a:t>‹#›</a:t>
            </a:fld>
            <a:endParaRPr lang="en-US"/>
          </a:p>
        </p:txBody>
      </p:sp>
    </p:spTree>
    <p:extLst>
      <p:ext uri="{BB962C8B-B14F-4D97-AF65-F5344CB8AC3E}">
        <p14:creationId xmlns:p14="http://schemas.microsoft.com/office/powerpoint/2010/main" val="257218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9C686-678A-461F-BE8D-DD910CAFE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BE245-793C-4331-A32E-61682BCC1E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BCC7E-41B4-4E50-B292-CEF76BC28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6AF58-1C22-4312-9E10-CD93992F5560}" type="datetimeFigureOut">
              <a:rPr lang="en-US" smtClean="0"/>
              <a:t>5/11/2022</a:t>
            </a:fld>
            <a:endParaRPr lang="en-US"/>
          </a:p>
        </p:txBody>
      </p:sp>
      <p:sp>
        <p:nvSpPr>
          <p:cNvPr id="5" name="Footer Placeholder 4">
            <a:extLst>
              <a:ext uri="{FF2B5EF4-FFF2-40B4-BE49-F238E27FC236}">
                <a16:creationId xmlns:a16="http://schemas.microsoft.com/office/drawing/2014/main" id="{49C66EC9-CA62-4A43-B00E-951CB2EAC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CBC454-9248-4CAA-ADC4-F466D2FD73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E2600-9F04-4DC4-BFE1-1153035D2079}" type="slidenum">
              <a:rPr lang="en-US" smtClean="0"/>
              <a:t>‹#›</a:t>
            </a:fld>
            <a:endParaRPr lang="en-US"/>
          </a:p>
        </p:txBody>
      </p:sp>
    </p:spTree>
    <p:extLst>
      <p:ext uri="{BB962C8B-B14F-4D97-AF65-F5344CB8AC3E}">
        <p14:creationId xmlns:p14="http://schemas.microsoft.com/office/powerpoint/2010/main" val="290881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ales@crownmats.com"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sales@crownmats.co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hyperlink" Target="http://www.crownmats.com/" TargetMode="Externa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34D4F-CF5D-4336-A2E1-1894AD301EE1}"/>
              </a:ext>
            </a:extLst>
          </p:cNvPr>
          <p:cNvSpPr txBox="1"/>
          <p:nvPr/>
        </p:nvSpPr>
        <p:spPr>
          <a:xfrm>
            <a:off x="3011648" y="2306972"/>
            <a:ext cx="8112154" cy="3354765"/>
          </a:xfrm>
          <a:prstGeom prst="rect">
            <a:avLst/>
          </a:prstGeom>
          <a:noFill/>
        </p:spPr>
        <p:txBody>
          <a:bodyPr wrap="square" rtlCol="0">
            <a:spAutoFit/>
          </a:bodyPr>
          <a:lstStyle/>
          <a:p>
            <a:pPr algn="ctr"/>
            <a:r>
              <a:rPr lang="en-US" sz="6000" dirty="0"/>
              <a:t>Mats are NOT SEASONAL</a:t>
            </a:r>
          </a:p>
          <a:p>
            <a:pPr algn="ctr"/>
            <a:endParaRPr lang="en-US" sz="2800" dirty="0"/>
          </a:p>
          <a:p>
            <a:pPr algn="ctr"/>
            <a:r>
              <a:rPr lang="en-US" sz="3600" b="1" dirty="0">
                <a:solidFill>
                  <a:srgbClr val="0070C0"/>
                </a:solidFill>
              </a:rPr>
              <a:t>Selling the Solution…One Step at a Time</a:t>
            </a:r>
          </a:p>
          <a:p>
            <a:endParaRPr lang="en-US" sz="8800" dirty="0"/>
          </a:p>
        </p:txBody>
      </p:sp>
    </p:spTree>
    <p:extLst>
      <p:ext uri="{BB962C8B-B14F-4D97-AF65-F5344CB8AC3E}">
        <p14:creationId xmlns:p14="http://schemas.microsoft.com/office/powerpoint/2010/main" val="393951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653363" y="365760"/>
            <a:ext cx="9367203" cy="1188720"/>
          </a:xfrm>
        </p:spPr>
        <p:txBody>
          <a:bodyPr>
            <a:normAutofit/>
          </a:bodyPr>
          <a:lstStyle/>
          <a:p>
            <a:r>
              <a:rPr lang="en-US" altLang="en-US" sz="5400" b="1" dirty="0">
                <a:solidFill>
                  <a:schemeClr val="accent1">
                    <a:lumMod val="50000"/>
                  </a:schemeClr>
                </a:solidFill>
                <a:latin typeface="+mn-lt"/>
                <a:cs typeface="Arial" panose="020B0604020202020204" pitchFamily="34" charset="0"/>
              </a:rPr>
              <a:t>Outdoor Mats</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051560" y="2432304"/>
            <a:ext cx="5943600" cy="3584448"/>
          </a:xfrm>
          <a:prstGeom prst="rect">
            <a:avLst/>
          </a:prstGeom>
        </p:spPr>
        <p:txBody>
          <a:bodyPr rtlCol="0" anchor="t">
            <a:normAutofit/>
          </a:bodyPr>
          <a:lstStyle/>
          <a:p>
            <a:pPr marL="0" indent="0">
              <a:buNone/>
            </a:pPr>
            <a:r>
              <a:rPr lang="en-US" sz="1500" b="1" dirty="0">
                <a:solidFill>
                  <a:srgbClr val="002060"/>
                </a:solidFill>
                <a:latin typeface="Arial" panose="020B0604020202020204" pitchFamily="34" charset="0"/>
                <a:ea typeface="Calibri" panose="020F0502020204030204" pitchFamily="34" charset="0"/>
                <a:cs typeface="Arial" panose="020B0604020202020204" pitchFamily="34" charset="0"/>
              </a:rPr>
              <a:t>Light Traffic </a:t>
            </a:r>
            <a:r>
              <a:rPr lang="en-US" sz="1500" dirty="0">
                <a:solidFill>
                  <a:srgbClr val="002060"/>
                </a:solidFill>
                <a:latin typeface="Arial" panose="020B0604020202020204" pitchFamily="34" charset="0"/>
                <a:ea typeface="Calibri" panose="020F0502020204030204" pitchFamily="34" charset="0"/>
                <a:cs typeface="Arial" panose="020B0604020202020204" pitchFamily="34" charset="0"/>
              </a:rPr>
              <a:t>– Under 125 people</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Crown-Tred™ #145</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Spaghetti Mat™ #130/131</a:t>
            </a:r>
          </a:p>
          <a:p>
            <a:pPr marL="0" indent="0">
              <a:buNone/>
            </a:pPr>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Medium Traffic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 Up to 500 people</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Jasper #175</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Mat-A-Dor™ #100</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Diamond-Deluxe™ Duet #125/126</a:t>
            </a:r>
          </a:p>
          <a:p>
            <a:pPr marL="0" indent="0">
              <a:buNone/>
            </a:pPr>
            <a:r>
              <a:rPr lang="en-US" sz="1500" b="1" dirty="0">
                <a:solidFill>
                  <a:srgbClr val="002060"/>
                </a:solidFill>
                <a:latin typeface="Arial" panose="020B0604020202020204" pitchFamily="34" charset="0"/>
                <a:ea typeface="Calibri" panose="020F0502020204030204" pitchFamily="34" charset="0"/>
                <a:cs typeface="Arial" panose="020B0604020202020204" pitchFamily="34" charset="0"/>
              </a:rPr>
              <a:t>Heavy Traffic </a:t>
            </a:r>
            <a:r>
              <a:rPr lang="en-US" sz="1500" dirty="0">
                <a:solidFill>
                  <a:srgbClr val="002060"/>
                </a:solidFill>
                <a:latin typeface="Arial" panose="020B0604020202020204" pitchFamily="34" charset="0"/>
                <a:ea typeface="Calibri" panose="020F0502020204030204" pitchFamily="34" charset="0"/>
                <a:cs typeface="Arial" panose="020B0604020202020204" pitchFamily="34" charset="0"/>
              </a:rPr>
              <a:t>– Up to 1,500 people</a:t>
            </a:r>
          </a:p>
          <a:p>
            <a:pPr lvl="1">
              <a:lnSpc>
                <a:spcPct val="110000"/>
              </a:lnSpc>
            </a:pPr>
            <a:r>
              <a:rPr lang="en-US" altLang="en-US" sz="1700" dirty="0">
                <a:solidFill>
                  <a:srgbClr val="002060"/>
                </a:solidFill>
                <a:latin typeface="Arial" panose="020B0604020202020204" pitchFamily="34" charset="0"/>
                <a:cs typeface="Arial" panose="020B0604020202020204" pitchFamily="34" charset="0"/>
              </a:rPr>
              <a:t>Commercial Clean Machine® #110</a:t>
            </a: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969816" y="2970502"/>
            <a:ext cx="6484480" cy="2760949"/>
          </a:xfrm>
          <a:prstGeom prst="rect">
            <a:avLst/>
          </a:prstGeom>
          <a:noFill/>
        </p:spPr>
        <p:txBody>
          <a:bodyPr wrap="square">
            <a:spAutoFit/>
          </a:bodyPr>
          <a:lstStyle/>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descr="A close up of a device&#10;&#10;Description automatically generated">
            <a:extLst>
              <a:ext uri="{FF2B5EF4-FFF2-40B4-BE49-F238E27FC236}">
                <a16:creationId xmlns:a16="http://schemas.microsoft.com/office/drawing/2014/main" id="{73C0A7E6-D6A6-4D27-96B6-63A52FE69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7666" y="1807471"/>
            <a:ext cx="4646625" cy="4403222"/>
          </a:xfrm>
          <a:prstGeom prst="rect">
            <a:avLst/>
          </a:prstGeom>
        </p:spPr>
      </p:pic>
      <p:sp>
        <p:nvSpPr>
          <p:cNvPr id="15" name="TextBox 14">
            <a:extLst>
              <a:ext uri="{FF2B5EF4-FFF2-40B4-BE49-F238E27FC236}">
                <a16:creationId xmlns:a16="http://schemas.microsoft.com/office/drawing/2014/main" id="{EE6E4D45-7A5D-48A1-A0CF-96D5BE8DD7DE}"/>
              </a:ext>
            </a:extLst>
          </p:cNvPr>
          <p:cNvSpPr txBox="1"/>
          <p:nvPr/>
        </p:nvSpPr>
        <p:spPr>
          <a:xfrm>
            <a:off x="2695567" y="6379559"/>
            <a:ext cx="6579108" cy="369332"/>
          </a:xfrm>
          <a:prstGeom prst="rect">
            <a:avLst/>
          </a:prstGeom>
          <a:noFill/>
        </p:spPr>
        <p:txBody>
          <a:bodyPr wrap="square">
            <a:spAutoFit/>
          </a:bodyPr>
          <a:lstStyle/>
          <a:p>
            <a:pPr marL="0" indent="0">
              <a:buFont typeface="Arial" panose="020B0604020202020204" pitchFamily="34" charset="0"/>
              <a:buNone/>
            </a:pPr>
            <a:r>
              <a:rPr lang="en-US" altLang="en-US" sz="1800" dirty="0"/>
              <a:t>Request an Outdoor sample chain set at </a:t>
            </a:r>
            <a:r>
              <a:rPr lang="en-US" altLang="en-US" sz="1800" dirty="0">
                <a:hlinkClick r:id="rId3">
                  <a:extLst>
                    <a:ext uri="{A12FA001-AC4F-418D-AE19-62706E023703}">
                      <ahyp:hlinkClr xmlns:ahyp="http://schemas.microsoft.com/office/drawing/2018/hyperlinkcolor" val="tx"/>
                    </a:ext>
                  </a:extLst>
                </a:hlinkClick>
              </a:rPr>
              <a:t>sales@crownmats.com</a:t>
            </a:r>
            <a:r>
              <a:rPr lang="en-US" altLang="en-US" dirty="0"/>
              <a:t>.</a:t>
            </a:r>
            <a:endParaRPr lang="en-US" dirty="0"/>
          </a:p>
        </p:txBody>
      </p:sp>
    </p:spTree>
    <p:extLst>
      <p:ext uri="{BB962C8B-B14F-4D97-AF65-F5344CB8AC3E}">
        <p14:creationId xmlns:p14="http://schemas.microsoft.com/office/powerpoint/2010/main" val="308013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2002535" y="173736"/>
            <a:ext cx="9929371" cy="1380744"/>
          </a:xfrm>
        </p:spPr>
        <p:txBody>
          <a:bodyPr>
            <a:normAutofit fontScale="90000"/>
          </a:bodyPr>
          <a:lstStyle/>
          <a:p>
            <a:br>
              <a:rPr lang="en-US" altLang="en-US" sz="5400" b="1" dirty="0">
                <a:solidFill>
                  <a:schemeClr val="tx2"/>
                </a:solidFill>
                <a:latin typeface="Arial" panose="020B0604020202020204" pitchFamily="34" charset="0"/>
                <a:cs typeface="Arial" panose="020B0604020202020204" pitchFamily="34" charset="0"/>
              </a:rPr>
            </a:br>
            <a:r>
              <a:rPr lang="en-US" altLang="en-US" sz="5400" b="1" dirty="0">
                <a:solidFill>
                  <a:schemeClr val="accent1">
                    <a:lumMod val="50000"/>
                  </a:schemeClr>
                </a:solidFill>
                <a:latin typeface="Arial" panose="020B0604020202020204" pitchFamily="34" charset="0"/>
                <a:cs typeface="Arial" panose="020B0604020202020204" pitchFamily="34" charset="0"/>
              </a:rPr>
              <a:t>Indoor Mats</a:t>
            </a:r>
            <a:br>
              <a:rPr lang="en-US" altLang="en-US" sz="5400" b="1" dirty="0">
                <a:solidFill>
                  <a:schemeClr val="tx2"/>
                </a:solidFill>
                <a:latin typeface="Arial" panose="020B0604020202020204" pitchFamily="34" charset="0"/>
                <a:cs typeface="Arial" panose="020B0604020202020204" pitchFamily="34" charset="0"/>
              </a:rPr>
            </a:br>
            <a:r>
              <a:rPr lang="en-US" sz="2000" b="1" dirty="0">
                <a:solidFill>
                  <a:srgbClr val="C00000"/>
                </a:solidFill>
                <a:latin typeface="Arial Narrow" pitchFamily="34" charset="0"/>
              </a:rPr>
              <a:t>NEW! ThermoGrip™ Backing  </a:t>
            </a:r>
            <a:br>
              <a:rPr lang="en-US" sz="2000" dirty="0">
                <a:solidFill>
                  <a:srgbClr val="C00000"/>
                </a:solidFill>
              </a:rPr>
            </a:b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051560" y="2039111"/>
            <a:ext cx="5943600" cy="4171581"/>
          </a:xfrm>
          <a:prstGeom prst="rect">
            <a:avLst/>
          </a:prstGeom>
        </p:spPr>
        <p:txBody>
          <a:bodyPr rtlCol="0" anchor="t">
            <a:normAutofit/>
          </a:bodyPr>
          <a:lstStyle/>
          <a:p>
            <a:pPr marL="0" indent="0">
              <a:buNone/>
            </a:pPr>
            <a:r>
              <a:rPr lang="en-US" sz="1300" b="1" dirty="0">
                <a:solidFill>
                  <a:srgbClr val="002060"/>
                </a:solidFill>
                <a:ea typeface="Calibri" panose="020F0502020204030204" pitchFamily="34" charset="0"/>
                <a:cs typeface="Arial" panose="020B0604020202020204" pitchFamily="34" charset="0"/>
              </a:rPr>
              <a:t>Medium Traffic – Up to 500 people</a:t>
            </a:r>
          </a:p>
          <a:p>
            <a:pPr lvl="1"/>
            <a:r>
              <a:rPr lang="en-US" sz="1300" b="1" dirty="0">
                <a:solidFill>
                  <a:srgbClr val="002060"/>
                </a:solidFill>
                <a:cs typeface="Arial" panose="020B0604020202020204" pitchFamily="34" charset="0"/>
              </a:rPr>
              <a:t>Oxford™ Elite #265 </a:t>
            </a:r>
          </a:p>
          <a:p>
            <a:pPr lvl="1"/>
            <a:r>
              <a:rPr lang="en-US" sz="1300" b="1" dirty="0">
                <a:solidFill>
                  <a:srgbClr val="002060"/>
                </a:solidFill>
                <a:cs typeface="Arial" panose="020B0604020202020204" pitchFamily="34" charset="0"/>
              </a:rPr>
              <a:t>Oxford™ #360 </a:t>
            </a:r>
          </a:p>
          <a:p>
            <a:pPr marL="0" indent="0">
              <a:buNone/>
            </a:pPr>
            <a:r>
              <a:rPr lang="en-US" sz="1300" b="1" dirty="0">
                <a:solidFill>
                  <a:srgbClr val="002060"/>
                </a:solidFill>
                <a:ea typeface="Calibri" panose="020F0502020204030204" pitchFamily="34" charset="0"/>
                <a:cs typeface="Arial" panose="020B0604020202020204" pitchFamily="34" charset="0"/>
              </a:rPr>
              <a:t>Heavy Traffic – Up to 1,500 people</a:t>
            </a:r>
          </a:p>
          <a:p>
            <a:pPr lvl="1"/>
            <a:r>
              <a:rPr lang="en-US" sz="1300" b="1" dirty="0">
                <a:solidFill>
                  <a:srgbClr val="002060"/>
                </a:solidFill>
                <a:cs typeface="Arial" panose="020B0604020202020204" pitchFamily="34" charset="0"/>
              </a:rPr>
              <a:t>#228 Marathon™ </a:t>
            </a:r>
          </a:p>
          <a:p>
            <a:pPr lvl="1"/>
            <a:r>
              <a:rPr lang="en-US" sz="1300" b="1" dirty="0">
                <a:solidFill>
                  <a:srgbClr val="002060"/>
                </a:solidFill>
                <a:cs typeface="Arial" panose="020B0604020202020204" pitchFamily="34" charset="0"/>
              </a:rPr>
              <a:t>#225 Tire-Track™ </a:t>
            </a:r>
          </a:p>
          <a:p>
            <a:pPr lvl="1"/>
            <a:r>
              <a:rPr lang="en-US" sz="1300" b="1" dirty="0">
                <a:solidFill>
                  <a:srgbClr val="002060"/>
                </a:solidFill>
                <a:cs typeface="Arial" panose="020B0604020202020204" pitchFamily="34" charset="0"/>
              </a:rPr>
              <a:t>Oxford™ #360 </a:t>
            </a:r>
          </a:p>
          <a:p>
            <a:pPr lvl="1"/>
            <a:r>
              <a:rPr lang="en-US" sz="1300" b="1" dirty="0">
                <a:solidFill>
                  <a:srgbClr val="002060"/>
                </a:solidFill>
                <a:cs typeface="Arial" panose="020B0604020202020204" pitchFamily="34" charset="0"/>
              </a:rPr>
              <a:t>Dust-Star™ #350</a:t>
            </a:r>
          </a:p>
          <a:p>
            <a:pPr marL="0" indent="0">
              <a:buNone/>
            </a:pPr>
            <a:r>
              <a:rPr lang="en-US" sz="1300" b="1" dirty="0">
                <a:solidFill>
                  <a:srgbClr val="002060"/>
                </a:solidFill>
                <a:cs typeface="Arial" panose="020B0604020202020204" pitchFamily="34" charset="0"/>
              </a:rPr>
              <a:t>Benefits:</a:t>
            </a:r>
          </a:p>
          <a:p>
            <a:pPr lvl="1">
              <a:lnSpc>
                <a:spcPct val="110000"/>
              </a:lnSpc>
            </a:pPr>
            <a:r>
              <a:rPr lang="en-US" sz="1300" b="1" dirty="0">
                <a:solidFill>
                  <a:srgbClr val="002060"/>
                </a:solidFill>
              </a:rPr>
              <a:t>NFSI Certified</a:t>
            </a:r>
          </a:p>
          <a:p>
            <a:pPr lvl="1">
              <a:lnSpc>
                <a:spcPct val="110000"/>
              </a:lnSpc>
            </a:pPr>
            <a:r>
              <a:rPr lang="en-US" sz="1300" b="1" dirty="0">
                <a:solidFill>
                  <a:srgbClr val="002060"/>
                </a:solidFill>
              </a:rPr>
              <a:t>Product upgrade with </a:t>
            </a:r>
            <a:r>
              <a:rPr lang="en-US" sz="1300" b="1" u="sng" dirty="0">
                <a:solidFill>
                  <a:srgbClr val="002060"/>
                </a:solidFill>
              </a:rPr>
              <a:t>NO</a:t>
            </a:r>
            <a:r>
              <a:rPr lang="en-US" sz="1300" b="1" dirty="0">
                <a:solidFill>
                  <a:srgbClr val="002060"/>
                </a:solidFill>
              </a:rPr>
              <a:t> change in price</a:t>
            </a:r>
          </a:p>
          <a:p>
            <a:pPr lvl="1">
              <a:lnSpc>
                <a:spcPct val="110000"/>
              </a:lnSpc>
            </a:pPr>
            <a:r>
              <a:rPr lang="en-US" sz="1300" b="1" dirty="0">
                <a:solidFill>
                  <a:srgbClr val="002060"/>
                </a:solidFill>
              </a:rPr>
              <a:t>Strongest backing, holds up in harsh weather conditions—crack resistant</a:t>
            </a:r>
          </a:p>
          <a:p>
            <a:pPr lvl="1">
              <a:lnSpc>
                <a:spcPct val="110000"/>
              </a:lnSpc>
            </a:pPr>
            <a:r>
              <a:rPr lang="en-US" sz="1300" b="1" dirty="0">
                <a:solidFill>
                  <a:srgbClr val="002060"/>
                </a:solidFill>
              </a:rPr>
              <a:t>Best option for high traffic areas</a:t>
            </a:r>
          </a:p>
          <a:p>
            <a:pPr lvl="1">
              <a:lnSpc>
                <a:spcPct val="110000"/>
              </a:lnSpc>
            </a:pPr>
            <a:r>
              <a:rPr lang="en-US" sz="1300" b="1" dirty="0">
                <a:solidFill>
                  <a:srgbClr val="002060"/>
                </a:solidFill>
              </a:rPr>
              <a:t>Made with </a:t>
            </a:r>
            <a:r>
              <a:rPr lang="en-US" sz="1300" b="1" dirty="0" err="1">
                <a:solidFill>
                  <a:srgbClr val="002060"/>
                </a:solidFill>
              </a:rPr>
              <a:t>BactiStop</a:t>
            </a:r>
            <a:r>
              <a:rPr lang="en-US" sz="1300" b="1" dirty="0">
                <a:solidFill>
                  <a:srgbClr val="002060"/>
                </a:solidFill>
              </a:rPr>
              <a:t>—Antimicrobial agent that prevents the development of germs and mold underneath your entrance mat</a:t>
            </a: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2462834" y="2908168"/>
            <a:ext cx="6484480" cy="2760949"/>
          </a:xfrm>
          <a:prstGeom prst="rect">
            <a:avLst/>
          </a:prstGeom>
          <a:noFill/>
        </p:spPr>
        <p:txBody>
          <a:bodyPr wrap="square">
            <a:spAutoFit/>
          </a:bodyPr>
          <a:lstStyle/>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E6E4D45-7A5D-48A1-A0CF-96D5BE8DD7DE}"/>
              </a:ext>
            </a:extLst>
          </p:cNvPr>
          <p:cNvSpPr txBox="1"/>
          <p:nvPr/>
        </p:nvSpPr>
        <p:spPr>
          <a:xfrm>
            <a:off x="0" y="6121835"/>
            <a:ext cx="7895969" cy="369332"/>
          </a:xfrm>
          <a:prstGeom prst="rect">
            <a:avLst/>
          </a:prstGeom>
          <a:noFill/>
        </p:spPr>
        <p:txBody>
          <a:bodyPr wrap="square">
            <a:spAutoFit/>
          </a:bodyPr>
          <a:lstStyle/>
          <a:p>
            <a:pPr marL="0" indent="0" algn="ctr">
              <a:buFont typeface="Arial" panose="020B0604020202020204" pitchFamily="34" charset="0"/>
              <a:buNone/>
            </a:pPr>
            <a:r>
              <a:rPr lang="en-US" altLang="en-US" sz="1800" dirty="0">
                <a:solidFill>
                  <a:srgbClr val="002060"/>
                </a:solidFill>
              </a:rPr>
              <a:t>Request </a:t>
            </a:r>
            <a:r>
              <a:rPr lang="en-US" altLang="en-US" dirty="0">
                <a:solidFill>
                  <a:srgbClr val="002060"/>
                </a:solidFill>
              </a:rPr>
              <a:t>a </a:t>
            </a:r>
            <a:r>
              <a:rPr lang="en-US" altLang="en-US" dirty="0">
                <a:solidFill>
                  <a:srgbClr val="FF0000"/>
                </a:solidFill>
              </a:rPr>
              <a:t>ThermoGrip</a:t>
            </a:r>
            <a:r>
              <a:rPr lang="en-US" altLang="en-US" dirty="0">
                <a:solidFill>
                  <a:srgbClr val="002060"/>
                </a:solidFill>
              </a:rPr>
              <a:t> </a:t>
            </a:r>
            <a:r>
              <a:rPr lang="en-US" altLang="en-US" sz="1800" dirty="0">
                <a:solidFill>
                  <a:srgbClr val="002060"/>
                </a:solidFill>
              </a:rPr>
              <a:t>sample chain set at </a:t>
            </a:r>
            <a:r>
              <a:rPr lang="en-US" altLang="en-US" sz="1800" dirty="0">
                <a:solidFill>
                  <a:srgbClr val="002060"/>
                </a:solidFill>
                <a:hlinkClick r:id="rId2">
                  <a:extLst>
                    <a:ext uri="{A12FA001-AC4F-418D-AE19-62706E023703}">
                      <ahyp:hlinkClr xmlns:ahyp="http://schemas.microsoft.com/office/drawing/2018/hyperlinkcolor" val="tx"/>
                    </a:ext>
                  </a:extLst>
                </a:hlinkClick>
              </a:rPr>
              <a:t>sales@crownmats.com</a:t>
            </a:r>
            <a:r>
              <a:rPr lang="en-US" altLang="en-US" dirty="0">
                <a:solidFill>
                  <a:srgbClr val="002060"/>
                </a:solidFill>
              </a:rPr>
              <a:t>.</a:t>
            </a:r>
            <a:endParaRPr lang="en-US" dirty="0">
              <a:solidFill>
                <a:srgbClr val="002060"/>
              </a:solidFill>
            </a:endParaRPr>
          </a:p>
        </p:txBody>
      </p:sp>
      <p:pic>
        <p:nvPicPr>
          <p:cNvPr id="12" name="Picture 11" descr="A close up of a piece of paper&#10;&#10;Description automatically generated">
            <a:extLst>
              <a:ext uri="{FF2B5EF4-FFF2-40B4-BE49-F238E27FC236}">
                <a16:creationId xmlns:a16="http://schemas.microsoft.com/office/drawing/2014/main" id="{F935F1EC-6750-4D61-B65B-0FB5059DA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969" y="1972115"/>
            <a:ext cx="4035937" cy="460540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7CCF524-5DF9-4155-A99C-21D9670B1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691" y="450668"/>
            <a:ext cx="1933246" cy="960496"/>
          </a:xfrm>
          <a:prstGeom prst="rect">
            <a:avLst/>
          </a:prstGeom>
        </p:spPr>
      </p:pic>
    </p:spTree>
    <p:extLst>
      <p:ext uri="{BB962C8B-B14F-4D97-AF65-F5344CB8AC3E}">
        <p14:creationId xmlns:p14="http://schemas.microsoft.com/office/powerpoint/2010/main" val="304981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636777" y="173736"/>
            <a:ext cx="10295130" cy="1380744"/>
          </a:xfrm>
        </p:spPr>
        <p:txBody>
          <a:bodyPr>
            <a:normAutofit/>
          </a:bodyPr>
          <a:lstStyle/>
          <a:p>
            <a:r>
              <a:rPr lang="en-US" sz="5400" b="1" dirty="0">
                <a:solidFill>
                  <a:schemeClr val="accent1">
                    <a:lumMod val="50000"/>
                  </a:schemeClr>
                </a:solidFill>
                <a:latin typeface="Arial Narrow" pitchFamily="34" charset="0"/>
              </a:rPr>
              <a:t>Most Common Indoor Mats</a:t>
            </a:r>
            <a:endParaRPr lang="en-US" sz="2000" dirty="0">
              <a:solidFill>
                <a:schemeClr val="accent1">
                  <a:lumMod val="50000"/>
                </a:schemeClr>
              </a:solidFill>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206547" y="1938046"/>
            <a:ext cx="5848246" cy="2336774"/>
          </a:xfrm>
          <a:prstGeom prst="rect">
            <a:avLst/>
          </a:prstGeom>
        </p:spPr>
        <p:txBody>
          <a:bodyPr rtlCol="0" anchor="t">
            <a:normAutofit fontScale="25000" lnSpcReduction="20000"/>
          </a:bodyPr>
          <a:lstStyle/>
          <a:p>
            <a:pPr marL="0" indent="0" algn="l">
              <a:buNone/>
            </a:pPr>
            <a:r>
              <a:rPr lang="en-US" sz="6400" b="1" i="0" dirty="0">
                <a:solidFill>
                  <a:srgbClr val="002060"/>
                </a:solidFill>
                <a:effectLst/>
              </a:rPr>
              <a:t>Super Soaker: SCRAPER/WIPER | MEDIUM TRAFFIC</a:t>
            </a:r>
            <a:endParaRPr lang="en-US" sz="6400" dirty="0">
              <a:solidFill>
                <a:srgbClr val="002060"/>
              </a:solidFill>
            </a:endParaRPr>
          </a:p>
          <a:p>
            <a:pPr marL="0" indent="0" algn="l">
              <a:buNone/>
            </a:pPr>
            <a:r>
              <a:rPr lang="en-US" sz="4800" b="0" i="0" dirty="0">
                <a:solidFill>
                  <a:srgbClr val="002060"/>
                </a:solidFill>
                <a:effectLst/>
              </a:rPr>
              <a:t>Super-Soaker is our most popular wiper/scraper for demanding environments. Superior design traps dirt in the grooves of the mat and extends the life of your flooring investment. Fibers designed to retain water and reduces hazardous floor conditions. As a Performance Collection mat, this premium product will hold pounds of dirt and continue to wipe moisture from shoes.</a:t>
            </a:r>
          </a:p>
          <a:p>
            <a:r>
              <a:rPr lang="en-US" sz="4800" b="0" i="0" dirty="0">
                <a:solidFill>
                  <a:srgbClr val="002060"/>
                </a:solidFill>
                <a:effectLst/>
              </a:rPr>
              <a:t>Non-skid nib backing will effectively grip mat to the floor</a:t>
            </a:r>
          </a:p>
          <a:p>
            <a:pPr algn="l">
              <a:lnSpc>
                <a:spcPct val="120000"/>
              </a:lnSpc>
              <a:buFont typeface="Arial" panose="020B0604020202020204" pitchFamily="34" charset="0"/>
              <a:buChar char="•"/>
            </a:pPr>
            <a:r>
              <a:rPr lang="en-US" sz="4800" b="0" i="0" dirty="0">
                <a:solidFill>
                  <a:srgbClr val="002060"/>
                </a:solidFill>
                <a:effectLst/>
              </a:rPr>
              <a:t>Crush-proof waffle pattern will scrape shoes and hold dirt beneath shoe level while wiping moisture</a:t>
            </a:r>
          </a:p>
          <a:p>
            <a:pPr algn="l">
              <a:lnSpc>
                <a:spcPct val="120000"/>
              </a:lnSpc>
              <a:buFont typeface="Arial" panose="020B0604020202020204" pitchFamily="34" charset="0"/>
              <a:buChar char="•"/>
            </a:pPr>
            <a:r>
              <a:rPr lang="en-US" sz="4800" b="0" i="0" dirty="0">
                <a:solidFill>
                  <a:srgbClr val="002060"/>
                </a:solidFill>
                <a:effectLst/>
              </a:rPr>
              <a:t>Will scrape shoes and hold dirt beneath shoe level while wiping moisture</a:t>
            </a:r>
          </a:p>
          <a:p>
            <a:pPr algn="l">
              <a:lnSpc>
                <a:spcPct val="120000"/>
              </a:lnSpc>
              <a:buFont typeface="Arial" panose="020B0604020202020204" pitchFamily="34" charset="0"/>
              <a:buChar char="•"/>
            </a:pPr>
            <a:r>
              <a:rPr lang="en-US" sz="4800" b="0" i="0" dirty="0">
                <a:solidFill>
                  <a:srgbClr val="002060"/>
                </a:solidFill>
                <a:effectLst/>
              </a:rPr>
              <a:t>Rubber or fabric border available</a:t>
            </a:r>
          </a:p>
          <a:p>
            <a:pPr marL="0" indent="0" algn="l">
              <a:buNone/>
            </a:pPr>
            <a:endParaRPr lang="en-US" sz="3700" b="0" i="0" dirty="0">
              <a:solidFill>
                <a:srgbClr val="002060"/>
              </a:solidFill>
              <a:effectLst/>
            </a:endParaRPr>
          </a:p>
          <a:p>
            <a:pPr marL="0" indent="0" algn="l">
              <a:buNone/>
            </a:pPr>
            <a:r>
              <a:rPr lang="en-US" sz="3700" b="0" i="0" dirty="0">
                <a:solidFill>
                  <a:srgbClr val="002060"/>
                </a:solidFill>
                <a:effectLst/>
              </a:rPr>
              <a:t> </a:t>
            </a:r>
          </a:p>
          <a:p>
            <a:pPr marL="342900" lvl="1" indent="0">
              <a:buNone/>
            </a:pPr>
            <a:endParaRPr lang="en-US" altLang="en-US" sz="4500" dirty="0">
              <a:solidFill>
                <a:srgbClr val="002060"/>
              </a:solidFill>
              <a:cs typeface="Arial" panose="020B0604020202020204" pitchFamily="34" charset="0"/>
            </a:endParaRP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1206547" y="4386725"/>
            <a:ext cx="6484480" cy="2769989"/>
          </a:xfrm>
          <a:prstGeom prst="rect">
            <a:avLst/>
          </a:prstGeom>
          <a:noFill/>
        </p:spPr>
        <p:txBody>
          <a:bodyPr wrap="square">
            <a:spAutoFit/>
          </a:bodyPr>
          <a:lstStyle/>
          <a:p>
            <a:pPr algn="l">
              <a:lnSpc>
                <a:spcPct val="150000"/>
              </a:lnSpc>
            </a:pPr>
            <a:r>
              <a:rPr lang="en-US" sz="1600" b="1" dirty="0">
                <a:solidFill>
                  <a:srgbClr val="002060"/>
                </a:solidFill>
              </a:rPr>
              <a:t>Rely-On Olefin: </a:t>
            </a:r>
            <a:r>
              <a:rPr lang="en-US" sz="1600" b="1" i="0" dirty="0">
                <a:solidFill>
                  <a:srgbClr val="002060"/>
                </a:solidFill>
                <a:effectLst/>
              </a:rPr>
              <a:t>WIPER | LIGHT TRAFFIC FEATURES</a:t>
            </a:r>
            <a:endParaRPr lang="en-US" sz="1600" b="0" i="0" dirty="0">
              <a:solidFill>
                <a:srgbClr val="002060"/>
              </a:solidFill>
              <a:effectLst/>
            </a:endParaRPr>
          </a:p>
          <a:p>
            <a:pPr algn="l"/>
            <a:r>
              <a:rPr lang="en-US" sz="1200" b="0" i="0" dirty="0">
                <a:solidFill>
                  <a:srgbClr val="002060"/>
                </a:solidFill>
                <a:effectLst/>
              </a:rPr>
              <a:t>Rely-On Olefin is our </a:t>
            </a:r>
            <a:r>
              <a:rPr lang="en-US" sz="1200" b="1" i="0" u="sng" dirty="0">
                <a:solidFill>
                  <a:srgbClr val="002060"/>
                </a:solidFill>
                <a:effectLst/>
              </a:rPr>
              <a:t>economical</a:t>
            </a:r>
            <a:r>
              <a:rPr lang="en-US" sz="1200" b="0" i="0" dirty="0">
                <a:solidFill>
                  <a:srgbClr val="002060"/>
                </a:solidFill>
                <a:effectLst/>
              </a:rPr>
              <a:t> wiper mat available in a wide array of colors to match most décors. As a wiper, Rely-On Olefin plays a major role in the retention of water and fine dust so fewer contaminants enter the building. It helps protect floors with vinyl backing moisture barriers. Affordable solution for small commercial locations.</a:t>
            </a:r>
          </a:p>
          <a:p>
            <a:pPr algn="l">
              <a:buFont typeface="Arial" panose="020B0604020202020204" pitchFamily="34" charset="0"/>
              <a:buChar char="•"/>
            </a:pPr>
            <a:r>
              <a:rPr lang="en-US" sz="1200" b="0" i="0" dirty="0">
                <a:solidFill>
                  <a:srgbClr val="002060"/>
                </a:solidFill>
                <a:effectLst/>
              </a:rPr>
              <a:t>Holds up to 1 gallon of water per square yard</a:t>
            </a:r>
          </a:p>
          <a:p>
            <a:pPr algn="l">
              <a:buFont typeface="Arial" panose="020B0604020202020204" pitchFamily="34" charset="0"/>
              <a:buChar char="•"/>
            </a:pPr>
            <a:r>
              <a:rPr lang="en-US" sz="1200" b="0" i="0" dirty="0">
                <a:solidFill>
                  <a:srgbClr val="002060"/>
                </a:solidFill>
                <a:effectLst/>
              </a:rPr>
              <a:t>The small profile fits under most doors</a:t>
            </a:r>
          </a:p>
          <a:p>
            <a:pPr algn="l">
              <a:buFont typeface="Arial" panose="020B0604020202020204" pitchFamily="34" charset="0"/>
              <a:buChar char="•"/>
            </a:pPr>
            <a:r>
              <a:rPr lang="en-US" sz="1200" b="0" i="0" dirty="0">
                <a:solidFill>
                  <a:srgbClr val="002060"/>
                </a:solidFill>
                <a:effectLst/>
              </a:rPr>
              <a:t>A wide selection of attractive colors that resist fading, staining, mold, and mildew</a:t>
            </a:r>
          </a:p>
          <a:p>
            <a:pPr algn="l">
              <a:buFont typeface="Arial" panose="020B0604020202020204" pitchFamily="34" charset="0"/>
              <a:buChar char="•"/>
            </a:pPr>
            <a:r>
              <a:rPr lang="en-US" sz="1200" b="0" i="0" dirty="0">
                <a:solidFill>
                  <a:srgbClr val="002060"/>
                </a:solidFill>
                <a:effectLst/>
              </a:rPr>
              <a:t>Holds up to 1 gallon of water per square yard</a:t>
            </a:r>
          </a:p>
          <a:p>
            <a:pPr algn="l">
              <a:buFont typeface="Arial" panose="020B0604020202020204" pitchFamily="34" charset="0"/>
              <a:buChar char="•"/>
            </a:pPr>
            <a:r>
              <a:rPr lang="en-US" sz="1200" b="0" i="0" dirty="0">
                <a:solidFill>
                  <a:srgbClr val="002060"/>
                </a:solidFill>
                <a:effectLst/>
              </a:rPr>
              <a:t>The small profile fits under most doors</a:t>
            </a:r>
          </a:p>
          <a:p>
            <a:pPr algn="l">
              <a:buFont typeface="Arial" panose="020B0604020202020204" pitchFamily="34" charset="0"/>
              <a:buChar char="•"/>
            </a:pPr>
            <a:r>
              <a:rPr lang="en-US" sz="1200" b="0" i="0" dirty="0">
                <a:solidFill>
                  <a:srgbClr val="002060"/>
                </a:solidFill>
                <a:effectLst/>
              </a:rPr>
              <a:t>A wide selection of attractive colors that resist fading, staining, mold, and mildew</a:t>
            </a:r>
          </a:p>
          <a:p>
            <a:pPr algn="l">
              <a:buFont typeface="Arial" panose="020B0604020202020204" pitchFamily="34" charset="0"/>
              <a:buChar char="•"/>
            </a:pPr>
            <a:endParaRPr lang="en-US" sz="1400" b="0" i="0" dirty="0">
              <a:solidFill>
                <a:srgbClr val="000000"/>
              </a:solidFill>
              <a:effectLst/>
              <a:latin typeface="Montserrat"/>
            </a:endParaRPr>
          </a:p>
          <a:p>
            <a:pPr algn="l"/>
            <a:endParaRPr lang="en-US" sz="1600" b="0" i="0" dirty="0">
              <a:solidFill>
                <a:srgbClr val="000000"/>
              </a:solidFill>
              <a:effectLst/>
              <a:latin typeface="Montserrat"/>
            </a:endParaRPr>
          </a:p>
        </p:txBody>
      </p:sp>
      <p:pic>
        <p:nvPicPr>
          <p:cNvPr id="12" name="Picture 11">
            <a:extLst>
              <a:ext uri="{FF2B5EF4-FFF2-40B4-BE49-F238E27FC236}">
                <a16:creationId xmlns:a16="http://schemas.microsoft.com/office/drawing/2014/main" id="{ACA2F129-F9D2-43DC-BD88-27AD55D44731}"/>
              </a:ext>
            </a:extLst>
          </p:cNvPr>
          <p:cNvPicPr>
            <a:picLocks noChangeAspect="1"/>
          </p:cNvPicPr>
          <p:nvPr/>
        </p:nvPicPr>
        <p:blipFill>
          <a:blip r:embed="rId2"/>
          <a:stretch>
            <a:fillRect/>
          </a:stretch>
        </p:blipFill>
        <p:spPr>
          <a:xfrm>
            <a:off x="8831597" y="4386725"/>
            <a:ext cx="2800350" cy="21812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B36FA43F-9A1D-4963-AACC-14F24C48D509}"/>
              </a:ext>
            </a:extLst>
          </p:cNvPr>
          <p:cNvPicPr>
            <a:picLocks noChangeAspect="1"/>
          </p:cNvPicPr>
          <p:nvPr/>
        </p:nvPicPr>
        <p:blipFill>
          <a:blip r:embed="rId3"/>
          <a:stretch>
            <a:fillRect/>
          </a:stretch>
        </p:blipFill>
        <p:spPr>
          <a:xfrm>
            <a:off x="8831597" y="1859280"/>
            <a:ext cx="2800350" cy="2247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985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2002535" y="173736"/>
            <a:ext cx="9929371" cy="1380744"/>
          </a:xfrm>
        </p:spPr>
        <p:txBody>
          <a:bodyPr>
            <a:normAutofit/>
          </a:bodyPr>
          <a:lstStyle/>
          <a:p>
            <a:r>
              <a:rPr lang="en-US" altLang="en-US" sz="5400" b="1" dirty="0">
                <a:solidFill>
                  <a:schemeClr val="accent1">
                    <a:lumMod val="50000"/>
                  </a:schemeClr>
                </a:solidFill>
                <a:latin typeface="Arial" panose="020B0604020202020204" pitchFamily="34" charset="0"/>
                <a:cs typeface="Arial" panose="020B0604020202020204" pitchFamily="34" charset="0"/>
              </a:rPr>
              <a:t>Image Mats</a:t>
            </a:r>
            <a:endParaRPr lang="en-US" sz="2000" dirty="0">
              <a:solidFill>
                <a:schemeClr val="accent1">
                  <a:lumMod val="50000"/>
                </a:schemeClr>
              </a:solidFill>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202576" y="2357205"/>
            <a:ext cx="5943600" cy="4171581"/>
          </a:xfrm>
          <a:prstGeom prst="rect">
            <a:avLst/>
          </a:prstGeom>
        </p:spPr>
        <p:txBody>
          <a:bodyPr rtlCol="0" anchor="t">
            <a:normAutofit/>
          </a:bodyPr>
          <a:lstStyle/>
          <a:p>
            <a:pPr marL="0" indent="0">
              <a:buNone/>
            </a:pPr>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Light Traffic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 Up to 150 people</a:t>
            </a:r>
          </a:p>
          <a:p>
            <a:pPr lvl="1"/>
            <a:r>
              <a:rPr lang="en-US" altLang="en-US" sz="1500" dirty="0">
                <a:solidFill>
                  <a:srgbClr val="002060"/>
                </a:solidFill>
                <a:latin typeface="Arial" panose="020B0604020202020204" pitchFamily="34" charset="0"/>
                <a:cs typeface="Arial" panose="020B0604020202020204" pitchFamily="34" charset="0"/>
              </a:rPr>
              <a:t>Flocked Mat #010 </a:t>
            </a:r>
          </a:p>
          <a:p>
            <a:pPr lvl="1"/>
            <a:r>
              <a:rPr lang="en-US" altLang="en-US" sz="1600" dirty="0">
                <a:solidFill>
                  <a:srgbClr val="002060"/>
                </a:solidFill>
                <a:latin typeface="Arial" panose="020B0604020202020204" pitchFamily="34" charset="0"/>
                <a:cs typeface="Arial" panose="020B0604020202020204" pitchFamily="34" charset="0"/>
              </a:rPr>
              <a:t>Embossed Anti-Fatigue Mat #050 </a:t>
            </a:r>
            <a:endParaRPr lang="en-US"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rPr>
              <a:t>Medium Traffic </a:t>
            </a:r>
            <a:r>
              <a:rPr lang="en-US" sz="1600" dirty="0">
                <a:solidFill>
                  <a:srgbClr val="002060"/>
                </a:solidFill>
                <a:latin typeface="Arial" panose="020B0604020202020204" pitchFamily="34" charset="0"/>
                <a:ea typeface="Calibri" panose="020F0502020204030204" pitchFamily="34" charset="0"/>
                <a:cs typeface="Arial" panose="020B0604020202020204" pitchFamily="34" charset="0"/>
              </a:rPr>
              <a:t>– Up to 500 people</a:t>
            </a:r>
          </a:p>
          <a:p>
            <a:pPr lvl="1"/>
            <a:r>
              <a:rPr lang="en-US" sz="1500" dirty="0">
                <a:solidFill>
                  <a:srgbClr val="002060"/>
                </a:solidFill>
                <a:latin typeface="Arial" panose="020B0604020202020204" pitchFamily="34" charset="0"/>
                <a:cs typeface="Arial" panose="020B0604020202020204" pitchFamily="34" charset="0"/>
              </a:rPr>
              <a:t>Crown-Tred™ Printed #40</a:t>
            </a:r>
          </a:p>
          <a:p>
            <a:pPr lvl="1"/>
            <a:r>
              <a:rPr lang="en-US" sz="1500" dirty="0">
                <a:solidFill>
                  <a:srgbClr val="002060"/>
                </a:solidFill>
                <a:latin typeface="Arial" panose="020B0604020202020204" pitchFamily="34" charset="0"/>
                <a:cs typeface="Arial" panose="020B0604020202020204" pitchFamily="34" charset="0"/>
              </a:rPr>
              <a:t>Super-Soaker™ Inlay</a:t>
            </a:r>
          </a:p>
          <a:p>
            <a:pPr lvl="1"/>
            <a:r>
              <a:rPr lang="en-US" sz="1500" dirty="0">
                <a:solidFill>
                  <a:srgbClr val="002060"/>
                </a:solidFill>
                <a:latin typeface="Arial" panose="020B0604020202020204" pitchFamily="34" charset="0"/>
                <a:cs typeface="Arial" panose="020B0604020202020204" pitchFamily="34" charset="0"/>
              </a:rPr>
              <a:t>Jet-Print  #30</a:t>
            </a:r>
          </a:p>
          <a:p>
            <a:pPr marL="342900" lvl="1" indent="0">
              <a:buNone/>
            </a:pPr>
            <a:endParaRPr lang="en-US" altLang="en-US"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500" b="1" dirty="0">
                <a:solidFill>
                  <a:srgbClr val="002060"/>
                </a:solidFill>
                <a:latin typeface="Arial" panose="020B0604020202020204" pitchFamily="34" charset="0"/>
                <a:ea typeface="Calibri" panose="020F0502020204030204" pitchFamily="34" charset="0"/>
                <a:cs typeface="Arial" panose="020B0604020202020204" pitchFamily="34" charset="0"/>
              </a:rPr>
              <a:t>Heavy Traffic </a:t>
            </a:r>
            <a:r>
              <a:rPr lang="en-US" sz="1500" dirty="0">
                <a:solidFill>
                  <a:srgbClr val="002060"/>
                </a:solidFill>
                <a:latin typeface="Arial" panose="020B0604020202020204" pitchFamily="34" charset="0"/>
                <a:ea typeface="Calibri" panose="020F0502020204030204" pitchFamily="34" charset="0"/>
                <a:cs typeface="Arial" panose="020B0604020202020204" pitchFamily="34" charset="0"/>
              </a:rPr>
              <a:t>– Up to 1,500 people</a:t>
            </a:r>
          </a:p>
          <a:p>
            <a:pPr lvl="1"/>
            <a:r>
              <a:rPr lang="en-US" altLang="en-US" sz="1500" dirty="0">
                <a:solidFill>
                  <a:srgbClr val="002060"/>
                </a:solidFill>
                <a:latin typeface="Arial" panose="020B0604020202020204" pitchFamily="34" charset="0"/>
                <a:cs typeface="Arial" panose="020B0604020202020204" pitchFamily="34" charset="0"/>
              </a:rPr>
              <a:t>HD Jet-Print™ Vinyl Backing #035</a:t>
            </a:r>
          </a:p>
          <a:p>
            <a:pPr lvl="1"/>
            <a:r>
              <a:rPr lang="en-US" sz="1500" dirty="0">
                <a:solidFill>
                  <a:srgbClr val="002060"/>
                </a:solidFill>
                <a:latin typeface="Arial" panose="020B0604020202020204" pitchFamily="34" charset="0"/>
                <a:cs typeface="Arial" panose="020B0604020202020204" pitchFamily="34" charset="0"/>
              </a:rPr>
              <a:t>Super Berber Inlay </a:t>
            </a:r>
            <a:r>
              <a:rPr lang="en-US" altLang="en-US" sz="1600" dirty="0">
                <a:solidFill>
                  <a:srgbClr val="002060"/>
                </a:solidFill>
                <a:latin typeface="Arial" panose="020B0604020202020204" pitchFamily="34" charset="0"/>
                <a:cs typeface="Arial" panose="020B0604020202020204" pitchFamily="34" charset="0"/>
              </a:rPr>
              <a:t> #065 </a:t>
            </a:r>
            <a:endParaRPr lang="en-US" sz="1500" dirty="0">
              <a:solidFill>
                <a:srgbClr val="002060"/>
              </a:solidFill>
              <a:latin typeface="Arial" panose="020B0604020202020204" pitchFamily="34" charset="0"/>
              <a:cs typeface="Arial" panose="020B0604020202020204" pitchFamily="34" charset="0"/>
            </a:endParaRPr>
          </a:p>
          <a:p>
            <a:pPr marL="342900" lvl="1" indent="0">
              <a:buNone/>
            </a:pPr>
            <a:r>
              <a:rPr lang="en-US" altLang="en-US" sz="1500" dirty="0">
                <a:solidFill>
                  <a:srgbClr val="002060"/>
                </a:solidFill>
                <a:latin typeface="Arial" panose="020B0604020202020204" pitchFamily="34" charset="0"/>
                <a:cs typeface="Arial" panose="020B0604020202020204" pitchFamily="34" charset="0"/>
              </a:rPr>
              <a:t> </a:t>
            </a: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1411489" y="2965112"/>
            <a:ext cx="6484480" cy="2760949"/>
          </a:xfrm>
          <a:prstGeom prst="rect">
            <a:avLst/>
          </a:prstGeom>
          <a:noFill/>
        </p:spPr>
        <p:txBody>
          <a:bodyPr wrap="square">
            <a:spAutoFit/>
          </a:bodyPr>
          <a:lstStyle/>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76C0042A-612E-4295-B55B-348E9FCEB865}"/>
              </a:ext>
            </a:extLst>
          </p:cNvPr>
          <p:cNvGraphicFramePr>
            <a:graphicFrameLocks noChangeAspect="1"/>
          </p:cNvGraphicFramePr>
          <p:nvPr>
            <p:extLst>
              <p:ext uri="{D42A27DB-BD31-4B8C-83A1-F6EECF244321}">
                <p14:modId xmlns:p14="http://schemas.microsoft.com/office/powerpoint/2010/main" val="277668838"/>
              </p:ext>
            </p:extLst>
          </p:nvPr>
        </p:nvGraphicFramePr>
        <p:xfrm>
          <a:off x="7388018" y="2039110"/>
          <a:ext cx="4447584" cy="4489675"/>
        </p:xfrm>
        <a:graphic>
          <a:graphicData uri="http://schemas.openxmlformats.org/presentationml/2006/ole">
            <mc:AlternateContent xmlns:mc="http://schemas.openxmlformats.org/markup-compatibility/2006">
              <mc:Choice xmlns:v="urn:schemas-microsoft-com:vml" Requires="v">
                <p:oleObj spid="_x0000_s1030" name="Image" r:id="rId3" imgW="10767960" imgH="10869840" progId="Photoshop.Image.19">
                  <p:embed/>
                </p:oleObj>
              </mc:Choice>
              <mc:Fallback>
                <p:oleObj name="Image" r:id="rId3" imgW="10767960" imgH="10869840" progId="Photoshop.Image.19">
                  <p:embed/>
                  <p:pic>
                    <p:nvPicPr>
                      <p:cNvPr id="6" name="Object 5">
                        <a:extLst>
                          <a:ext uri="{FF2B5EF4-FFF2-40B4-BE49-F238E27FC236}">
                            <a16:creationId xmlns:a16="http://schemas.microsoft.com/office/drawing/2014/main" id="{4247B228-BD6F-4078-B1BD-8B7956B22A70}"/>
                          </a:ext>
                        </a:extLst>
                      </p:cNvPr>
                      <p:cNvPicPr/>
                      <p:nvPr/>
                    </p:nvPicPr>
                    <p:blipFill>
                      <a:blip r:embed="rId4"/>
                      <a:stretch>
                        <a:fillRect/>
                      </a:stretch>
                    </p:blipFill>
                    <p:spPr>
                      <a:xfrm>
                        <a:off x="7388018" y="2039110"/>
                        <a:ext cx="4447584" cy="4489675"/>
                      </a:xfrm>
                      <a:prstGeom prst="rect">
                        <a:avLst/>
                      </a:prstGeom>
                    </p:spPr>
                  </p:pic>
                </p:oleObj>
              </mc:Fallback>
            </mc:AlternateContent>
          </a:graphicData>
        </a:graphic>
      </p:graphicFrame>
    </p:spTree>
    <p:extLst>
      <p:ext uri="{BB962C8B-B14F-4D97-AF65-F5344CB8AC3E}">
        <p14:creationId xmlns:p14="http://schemas.microsoft.com/office/powerpoint/2010/main" val="342907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589560" y="856180"/>
            <a:ext cx="4560584" cy="1128068"/>
          </a:xfrm>
        </p:spPr>
        <p:txBody>
          <a:bodyPr anchor="ctr">
            <a:normAutofit/>
          </a:bodyPr>
          <a:lstStyle/>
          <a:p>
            <a:pPr algn="ctr"/>
            <a:r>
              <a:rPr lang="en-US" b="1" dirty="0">
                <a:solidFill>
                  <a:srgbClr val="002060"/>
                </a:solidFill>
                <a:latin typeface="+mn-lt"/>
              </a:rPr>
              <a:t>Walk-N-Clean</a:t>
            </a:r>
            <a:endParaRPr lang="en-US" dirty="0">
              <a:solidFill>
                <a:srgbClr val="002060"/>
              </a:solidFill>
              <a:latin typeface="+mn-lt"/>
            </a:endParaRP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590719" y="2330505"/>
            <a:ext cx="4559425" cy="3979585"/>
          </a:xfrm>
          <a:prstGeom prst="rect">
            <a:avLst/>
          </a:prstGeom>
        </p:spPr>
        <p:txBody>
          <a:bodyPr rtlCol="0" anchor="ctr">
            <a:normAutofit/>
          </a:bodyPr>
          <a:lstStyle/>
          <a:p>
            <a:pPr marL="342900" lvl="1" indent="0">
              <a:buNone/>
            </a:pPr>
            <a:r>
              <a:rPr lang="en-US" altLang="en-US" sz="2000" dirty="0">
                <a:latin typeface="Arial" panose="020B0604020202020204" pitchFamily="34" charset="0"/>
                <a:cs typeface="Arial" panose="020B0604020202020204" pitchFamily="34" charset="0"/>
              </a:rPr>
              <a:t> </a:t>
            </a:r>
          </a:p>
          <a:p>
            <a:endParaRPr lang="en-US" sz="2000" dirty="0"/>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EB202D-96E8-41FC-8C95-F3657517E2E0}"/>
              </a:ext>
            </a:extLst>
          </p:cNvPr>
          <p:cNvSpPr txBox="1"/>
          <p:nvPr/>
        </p:nvSpPr>
        <p:spPr>
          <a:xfrm>
            <a:off x="365070" y="2329870"/>
            <a:ext cx="5052907" cy="4324261"/>
          </a:xfrm>
          <a:prstGeom prst="rect">
            <a:avLst/>
          </a:prstGeom>
          <a:noFill/>
        </p:spPr>
        <p:txBody>
          <a:bodyPr wrap="square">
            <a:spAutoFit/>
          </a:bodyPr>
          <a:lstStyle/>
          <a:p>
            <a:pPr algn="l">
              <a:spcAft>
                <a:spcPts val="600"/>
              </a:spcAft>
              <a:buFont typeface="Arial" panose="020B0604020202020204" pitchFamily="34" charset="0"/>
              <a:buChar char="•"/>
            </a:pPr>
            <a:r>
              <a:rPr lang="en-US" sz="2000" b="0" i="0" dirty="0">
                <a:solidFill>
                  <a:srgbClr val="002060"/>
                </a:solidFill>
                <a:effectLst/>
                <a:cs typeface="Arial" panose="020B0604020202020204" pitchFamily="34" charset="0"/>
              </a:rPr>
              <a:t>Two tray sizes available for your specific usage</a:t>
            </a:r>
          </a:p>
          <a:p>
            <a:pPr lvl="1">
              <a:spcAft>
                <a:spcPts val="600"/>
              </a:spcAft>
              <a:buFont typeface="Arial" panose="020B0604020202020204" pitchFamily="34" charset="0"/>
              <a:buChar char="•"/>
            </a:pPr>
            <a:r>
              <a:rPr lang="en-US" sz="2000" b="0" i="0" dirty="0">
                <a:solidFill>
                  <a:srgbClr val="002060"/>
                </a:solidFill>
                <a:effectLst/>
              </a:rPr>
              <a:t>31.5" x 25.5“</a:t>
            </a:r>
            <a:endParaRPr lang="en-US" sz="2000" dirty="0">
              <a:solidFill>
                <a:srgbClr val="002060"/>
              </a:solidFill>
              <a:cs typeface="Arial" panose="020B0604020202020204" pitchFamily="34" charset="0"/>
            </a:endParaRPr>
          </a:p>
          <a:p>
            <a:pPr lvl="1">
              <a:spcAft>
                <a:spcPts val="600"/>
              </a:spcAft>
              <a:buFont typeface="Arial" panose="020B0604020202020204" pitchFamily="34" charset="0"/>
              <a:buChar char="•"/>
            </a:pPr>
            <a:r>
              <a:rPr lang="en-US" sz="2000" b="0" i="0" dirty="0">
                <a:solidFill>
                  <a:srgbClr val="002060"/>
                </a:solidFill>
                <a:effectLst/>
              </a:rPr>
              <a:t>31.5" x 51“</a:t>
            </a:r>
            <a:endParaRPr lang="en-US" sz="2000" b="0" i="0" dirty="0">
              <a:solidFill>
                <a:srgbClr val="002060"/>
              </a:solidFill>
              <a:effectLst/>
              <a:cs typeface="Arial" panose="020B0604020202020204" pitchFamily="34" charset="0"/>
            </a:endParaRPr>
          </a:p>
          <a:p>
            <a:pPr algn="l">
              <a:spcAft>
                <a:spcPts val="600"/>
              </a:spcAft>
              <a:buFont typeface="Arial" panose="020B0604020202020204" pitchFamily="34" charset="0"/>
              <a:buChar char="•"/>
            </a:pPr>
            <a:r>
              <a:rPr lang="en-US" sz="2000" b="0" i="0" dirty="0">
                <a:solidFill>
                  <a:srgbClr val="002060"/>
                </a:solidFill>
                <a:effectLst/>
                <a:cs typeface="Arial" panose="020B0604020202020204" pitchFamily="34" charset="0"/>
              </a:rPr>
              <a:t>60 shoe-cleaning sheets treated with an anti-microbial agent</a:t>
            </a:r>
          </a:p>
          <a:p>
            <a:pPr algn="l">
              <a:spcAft>
                <a:spcPts val="600"/>
              </a:spcAft>
              <a:buFont typeface="Arial" panose="020B0604020202020204" pitchFamily="34" charset="0"/>
              <a:buChar char="•"/>
            </a:pPr>
            <a:r>
              <a:rPr lang="en-US" sz="2000" b="0" i="0" dirty="0">
                <a:solidFill>
                  <a:srgbClr val="002060"/>
                </a:solidFill>
                <a:effectLst/>
                <a:cs typeface="Arial" panose="020B0604020202020204" pitchFamily="34" charset="0"/>
              </a:rPr>
              <a:t>Nontoxic refillable frame with a non-skid backing</a:t>
            </a:r>
          </a:p>
          <a:p>
            <a:pPr algn="l">
              <a:spcAft>
                <a:spcPts val="600"/>
              </a:spcAft>
              <a:buFont typeface="Arial" panose="020B0604020202020204" pitchFamily="34" charset="0"/>
              <a:buChar char="•"/>
            </a:pPr>
            <a:r>
              <a:rPr lang="en-US" sz="2000" b="0" i="0" dirty="0">
                <a:solidFill>
                  <a:srgbClr val="002060"/>
                </a:solidFill>
                <a:effectLst/>
              </a:rPr>
              <a:t>Replacement pad size: 30" x 24“- case of 4</a:t>
            </a:r>
          </a:p>
          <a:p>
            <a:pPr algn="l">
              <a:spcAft>
                <a:spcPts val="600"/>
              </a:spcAft>
              <a:buFont typeface="Arial" panose="020B0604020202020204" pitchFamily="34" charset="0"/>
              <a:buChar char="•"/>
            </a:pPr>
            <a:r>
              <a:rPr lang="en-US" sz="2000" b="0" i="0" dirty="0">
                <a:solidFill>
                  <a:srgbClr val="002060"/>
                </a:solidFill>
                <a:effectLst/>
                <a:cs typeface="Arial" panose="020B0604020202020204" pitchFamily="34" charset="0"/>
              </a:rPr>
              <a:t>Contains 30% recycled materials</a:t>
            </a:r>
          </a:p>
          <a:p>
            <a:pPr>
              <a:spcAft>
                <a:spcPts val="600"/>
              </a:spcAft>
              <a:buFont typeface="Arial" panose="020B0604020202020204" pitchFamily="34" charset="0"/>
              <a:buChar char="•"/>
            </a:pPr>
            <a:r>
              <a:rPr lang="en-US" sz="2000" b="0" i="0" dirty="0">
                <a:solidFill>
                  <a:srgbClr val="002060"/>
                </a:solidFill>
                <a:effectLst/>
                <a:latin typeface="Montserrat"/>
              </a:rPr>
              <a:t> </a:t>
            </a:r>
            <a:r>
              <a:rPr lang="en-US" sz="2000" b="0" i="0" dirty="0">
                <a:solidFill>
                  <a:srgbClr val="002060"/>
                </a:solidFill>
                <a:effectLst/>
              </a:rPr>
              <a:t>Provides a light-duty solution for dry areas. e.g.: Laboratory, White room, Medical office, and Printing facility.</a:t>
            </a:r>
            <a:endParaRPr lang="en-US" sz="2000" b="0" i="0" dirty="0">
              <a:solidFill>
                <a:srgbClr val="002060"/>
              </a:solidFill>
              <a:effectLst/>
              <a:cs typeface="Arial" panose="020B0604020202020204" pitchFamily="34" charset="0"/>
            </a:endParaRPr>
          </a:p>
        </p:txBody>
      </p:sp>
      <p:sp>
        <p:nvSpPr>
          <p:cNvPr id="3" name="TextBox 2">
            <a:extLst>
              <a:ext uri="{FF2B5EF4-FFF2-40B4-BE49-F238E27FC236}">
                <a16:creationId xmlns:a16="http://schemas.microsoft.com/office/drawing/2014/main" id="{033B2B11-4DF1-47AD-8FEB-3FA277B20F18}"/>
              </a:ext>
            </a:extLst>
          </p:cNvPr>
          <p:cNvSpPr txBox="1"/>
          <p:nvPr/>
        </p:nvSpPr>
        <p:spPr>
          <a:xfrm>
            <a:off x="5685809" y="5586550"/>
            <a:ext cx="6009367" cy="338554"/>
          </a:xfrm>
          <a:prstGeom prst="rect">
            <a:avLst/>
          </a:prstGeom>
          <a:noFill/>
        </p:spPr>
        <p:txBody>
          <a:bodyPr wrap="square" rtlCol="0">
            <a:spAutoFit/>
          </a:bodyPr>
          <a:lstStyle/>
          <a:p>
            <a:pPr algn="ctr"/>
            <a:r>
              <a:rPr lang="en-US" sz="1600" b="0" i="0" dirty="0">
                <a:solidFill>
                  <a:srgbClr val="002060"/>
                </a:solidFill>
                <a:effectLst/>
              </a:rPr>
              <a:t>*FDA approved for direct food contact applications.*</a:t>
            </a:r>
            <a:endParaRPr lang="en-US" sz="1600" dirty="0">
              <a:solidFill>
                <a:srgbClr val="002060"/>
              </a:solidFill>
            </a:endParaRPr>
          </a:p>
        </p:txBody>
      </p:sp>
      <p:pic>
        <p:nvPicPr>
          <p:cNvPr id="6" name="Picture 5">
            <a:extLst>
              <a:ext uri="{FF2B5EF4-FFF2-40B4-BE49-F238E27FC236}">
                <a16:creationId xmlns:a16="http://schemas.microsoft.com/office/drawing/2014/main" id="{47BF30B5-B233-4F59-8861-0EFDDA538E74}"/>
              </a:ext>
            </a:extLst>
          </p:cNvPr>
          <p:cNvPicPr>
            <a:picLocks noChangeAspect="1"/>
          </p:cNvPicPr>
          <p:nvPr/>
        </p:nvPicPr>
        <p:blipFill>
          <a:blip r:embed="rId2"/>
          <a:stretch>
            <a:fillRect/>
          </a:stretch>
        </p:blipFill>
        <p:spPr>
          <a:xfrm>
            <a:off x="6642617" y="1487973"/>
            <a:ext cx="4095750" cy="3409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826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636777" y="173736"/>
            <a:ext cx="10295130" cy="1380744"/>
          </a:xfrm>
        </p:spPr>
        <p:txBody>
          <a:bodyPr>
            <a:normAutofit/>
          </a:bodyPr>
          <a:lstStyle/>
          <a:p>
            <a:r>
              <a:rPr lang="en-US" altLang="en-US" sz="5400" b="1" dirty="0">
                <a:solidFill>
                  <a:schemeClr val="accent1">
                    <a:lumMod val="50000"/>
                  </a:schemeClr>
                </a:solidFill>
                <a:latin typeface="Arial" panose="020B0604020202020204" pitchFamily="34" charset="0"/>
                <a:cs typeface="Arial" panose="020B0604020202020204" pitchFamily="34" charset="0"/>
              </a:rPr>
              <a:t>DRY</a:t>
            </a:r>
            <a:r>
              <a:rPr lang="en-US" altLang="en-US" sz="5400" b="1" dirty="0">
                <a:solidFill>
                  <a:schemeClr val="accent1">
                    <a:lumMod val="50000"/>
                  </a:schemeClr>
                </a:solidFill>
                <a:latin typeface="Arial Narrow" pitchFamily="34" charset="0"/>
              </a:rPr>
              <a:t> – Ergonomic/ Anti-Fatigue Mats</a:t>
            </a:r>
            <a:endParaRPr lang="en-US" sz="2000" dirty="0">
              <a:solidFill>
                <a:schemeClr val="accent1">
                  <a:lumMod val="50000"/>
                </a:schemeClr>
              </a:solidFill>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641378" y="2039109"/>
            <a:ext cx="6178522" cy="4171581"/>
          </a:xfrm>
          <a:prstGeom prst="rect">
            <a:avLst/>
          </a:prstGeom>
        </p:spPr>
        <p:txBody>
          <a:bodyPr rtlCol="0" anchor="t">
            <a:normAutofit fontScale="92500" lnSpcReduction="10000"/>
          </a:bodyPr>
          <a:lstStyle/>
          <a:p>
            <a:pPr marL="342900" lvl="1" indent="0">
              <a:buNone/>
            </a:pPr>
            <a:r>
              <a:rPr lang="en-US" altLang="en-US" dirty="0">
                <a:solidFill>
                  <a:srgbClr val="002060"/>
                </a:solidFill>
                <a:latin typeface="Arial" panose="020B0604020202020204" pitchFamily="34" charset="0"/>
                <a:cs typeface="Arial" panose="020B0604020202020204" pitchFamily="34" charset="0"/>
              </a:rPr>
              <a:t>Foam mats</a:t>
            </a:r>
          </a:p>
          <a:p>
            <a:pPr lvl="2"/>
            <a:r>
              <a:rPr lang="en-US" altLang="en-US" dirty="0">
                <a:solidFill>
                  <a:srgbClr val="002060"/>
                </a:solidFill>
                <a:latin typeface="Arial" panose="020B0604020202020204" pitchFamily="34" charset="0"/>
                <a:cs typeface="Arial" panose="020B0604020202020204" pitchFamily="34" charset="0"/>
              </a:rPr>
              <a:t>Wear-Bond™ Comfort-King™ #560/#562 </a:t>
            </a:r>
          </a:p>
          <a:p>
            <a:pPr lvl="2"/>
            <a:r>
              <a:rPr lang="en-US" altLang="en-US" dirty="0">
                <a:solidFill>
                  <a:srgbClr val="002060"/>
                </a:solidFill>
                <a:latin typeface="Arial" panose="020B0604020202020204" pitchFamily="34" charset="0"/>
                <a:cs typeface="Arial" panose="020B0604020202020204" pitchFamily="34" charset="0"/>
              </a:rPr>
              <a:t>Tuff-Spun® #410 / #411 </a:t>
            </a:r>
          </a:p>
          <a:p>
            <a:pPr lvl="2"/>
            <a:r>
              <a:rPr lang="en-US" altLang="en-US" dirty="0">
                <a:solidFill>
                  <a:srgbClr val="002060"/>
                </a:solidFill>
                <a:latin typeface="Arial" panose="020B0604020202020204" pitchFamily="34" charset="0"/>
                <a:cs typeface="Arial" panose="020B0604020202020204" pitchFamily="34" charset="0"/>
              </a:rPr>
              <a:t>Para-Mount™ #649 </a:t>
            </a:r>
          </a:p>
          <a:p>
            <a:pPr marL="342900" lvl="1" indent="0">
              <a:buNone/>
            </a:pPr>
            <a:endParaRPr lang="en-US" altLang="en-US" dirty="0">
              <a:solidFill>
                <a:srgbClr val="002060"/>
              </a:solidFill>
              <a:latin typeface="Arial" panose="020B0604020202020204" pitchFamily="34" charset="0"/>
              <a:cs typeface="Arial" panose="020B0604020202020204" pitchFamily="34" charset="0"/>
            </a:endParaRPr>
          </a:p>
          <a:p>
            <a:pPr marL="342900" lvl="1" indent="0">
              <a:buNone/>
            </a:pPr>
            <a:r>
              <a:rPr lang="en-US" altLang="en-US" dirty="0">
                <a:solidFill>
                  <a:srgbClr val="002060"/>
                </a:solidFill>
                <a:latin typeface="Arial" panose="020B0604020202020204" pitchFamily="34" charset="0"/>
                <a:cs typeface="Arial" panose="020B0604020202020204" pitchFamily="34" charset="0"/>
              </a:rPr>
              <a:t>Laminated mats</a:t>
            </a:r>
          </a:p>
          <a:p>
            <a:pPr lvl="2"/>
            <a:r>
              <a:rPr lang="en-US" altLang="en-US" dirty="0">
                <a:solidFill>
                  <a:srgbClr val="002060"/>
                </a:solidFill>
                <a:latin typeface="Arial" panose="020B0604020202020204" pitchFamily="34" charset="0"/>
                <a:cs typeface="Arial" panose="020B0604020202020204" pitchFamily="34" charset="0"/>
              </a:rPr>
              <a:t>Workers-Delight™ Deck Plate #540/#550 </a:t>
            </a:r>
          </a:p>
          <a:p>
            <a:pPr lvl="2"/>
            <a:r>
              <a:rPr lang="en-US" altLang="en-US" dirty="0">
                <a:solidFill>
                  <a:srgbClr val="002060"/>
                </a:solidFill>
                <a:latin typeface="Arial" panose="020B0604020202020204" pitchFamily="34" charset="0"/>
                <a:cs typeface="Arial" panose="020B0604020202020204" pitchFamily="34" charset="0"/>
              </a:rPr>
              <a:t>Industrial Deck Plate #505 </a:t>
            </a:r>
          </a:p>
          <a:p>
            <a:pPr lvl="2"/>
            <a:r>
              <a:rPr lang="en-US" altLang="en-US" dirty="0">
                <a:solidFill>
                  <a:srgbClr val="002060"/>
                </a:solidFill>
                <a:latin typeface="Arial" panose="020B0604020202020204" pitchFamily="34" charset="0"/>
                <a:cs typeface="Arial" panose="020B0604020202020204" pitchFamily="34" charset="0"/>
              </a:rPr>
              <a:t>Workers-Delight Supreme #541</a:t>
            </a:r>
          </a:p>
          <a:p>
            <a:pPr lvl="2">
              <a:buFont typeface="Courier New" pitchFamily="49" charset="0"/>
              <a:buChar char="-"/>
            </a:pPr>
            <a:endParaRPr lang="en-US" altLang="en-US" dirty="0">
              <a:solidFill>
                <a:srgbClr val="002060"/>
              </a:solidFill>
              <a:latin typeface="Arial" panose="020B0604020202020204" pitchFamily="34" charset="0"/>
              <a:cs typeface="Arial" panose="020B0604020202020204" pitchFamily="34" charset="0"/>
            </a:endParaRPr>
          </a:p>
          <a:p>
            <a:pPr marL="342900" lvl="1" indent="0">
              <a:buNone/>
            </a:pPr>
            <a:r>
              <a:rPr lang="en-US" altLang="en-US" dirty="0">
                <a:solidFill>
                  <a:srgbClr val="002060"/>
                </a:solidFill>
                <a:latin typeface="Arial" panose="020B0604020202020204" pitchFamily="34" charset="0"/>
                <a:cs typeface="Arial" panose="020B0604020202020204" pitchFamily="34" charset="0"/>
              </a:rPr>
              <a:t>Rubber mats</a:t>
            </a:r>
          </a:p>
          <a:p>
            <a:pPr lvl="2"/>
            <a:r>
              <a:rPr lang="en-US" altLang="en-US" dirty="0">
                <a:solidFill>
                  <a:srgbClr val="002060"/>
                </a:solidFill>
                <a:latin typeface="Arial" panose="020B0604020202020204" pitchFamily="34" charset="0"/>
                <a:cs typeface="Arial" panose="020B0604020202020204" pitchFamily="34" charset="0"/>
              </a:rPr>
              <a:t>Safety-Step™ - Solid #685 </a:t>
            </a:r>
          </a:p>
          <a:p>
            <a:pPr lvl="2"/>
            <a:r>
              <a:rPr lang="en-US" altLang="en-US" dirty="0">
                <a:solidFill>
                  <a:srgbClr val="002060"/>
                </a:solidFill>
                <a:latin typeface="Arial" panose="020B0604020202020204" pitchFamily="34" charset="0"/>
                <a:cs typeface="Arial" panose="020B0604020202020204" pitchFamily="34" charset="0"/>
              </a:rPr>
              <a:t>Yoga-Flex  #695</a:t>
            </a: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1316869" y="3484119"/>
            <a:ext cx="6484480" cy="2760949"/>
          </a:xfrm>
          <a:prstGeom prst="rect">
            <a:avLst/>
          </a:prstGeom>
          <a:noFill/>
        </p:spPr>
        <p:txBody>
          <a:bodyPr wrap="square">
            <a:spAutoFit/>
          </a:bodyPr>
          <a:lstStyle/>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3951046-E3E4-464D-B32A-AC98A781F71B}"/>
              </a:ext>
            </a:extLst>
          </p:cNvPr>
          <p:cNvPicPr>
            <a:picLocks noChangeAspect="1"/>
          </p:cNvPicPr>
          <p:nvPr/>
        </p:nvPicPr>
        <p:blipFill>
          <a:blip r:embed="rId2"/>
          <a:stretch>
            <a:fillRect/>
          </a:stretch>
        </p:blipFill>
        <p:spPr>
          <a:xfrm>
            <a:off x="6800592" y="1943953"/>
            <a:ext cx="1552575" cy="1375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4D476CD-8BF5-4F3B-91F2-10D38BADD65A}"/>
              </a:ext>
            </a:extLst>
          </p:cNvPr>
          <p:cNvPicPr>
            <a:picLocks noChangeAspect="1"/>
          </p:cNvPicPr>
          <p:nvPr/>
        </p:nvPicPr>
        <p:blipFill>
          <a:blip r:embed="rId3"/>
          <a:stretch>
            <a:fillRect/>
          </a:stretch>
        </p:blipFill>
        <p:spPr>
          <a:xfrm>
            <a:off x="8511102" y="1943953"/>
            <a:ext cx="1718000" cy="1375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6887F819-6AD1-47BF-9544-554C753D997E}"/>
              </a:ext>
            </a:extLst>
          </p:cNvPr>
          <p:cNvPicPr>
            <a:picLocks noChangeAspect="1"/>
          </p:cNvPicPr>
          <p:nvPr/>
        </p:nvPicPr>
        <p:blipFill>
          <a:blip r:embed="rId4"/>
          <a:stretch>
            <a:fillRect/>
          </a:stretch>
        </p:blipFill>
        <p:spPr>
          <a:xfrm>
            <a:off x="10440839" y="1948382"/>
            <a:ext cx="1682672" cy="1375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B2B6637E-5562-4C27-9906-D6E03FC902B9}"/>
              </a:ext>
            </a:extLst>
          </p:cNvPr>
          <p:cNvPicPr>
            <a:picLocks noChangeAspect="1"/>
          </p:cNvPicPr>
          <p:nvPr/>
        </p:nvPicPr>
        <p:blipFill>
          <a:blip r:embed="rId5"/>
          <a:stretch>
            <a:fillRect/>
          </a:stretch>
        </p:blipFill>
        <p:spPr>
          <a:xfrm>
            <a:off x="6764776" y="3571613"/>
            <a:ext cx="1569083" cy="129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6F04F515-4C83-442F-81E5-931B5818A9F6}"/>
              </a:ext>
            </a:extLst>
          </p:cNvPr>
          <p:cNvPicPr>
            <a:picLocks noChangeAspect="1"/>
          </p:cNvPicPr>
          <p:nvPr/>
        </p:nvPicPr>
        <p:blipFill>
          <a:blip r:embed="rId6"/>
          <a:stretch>
            <a:fillRect/>
          </a:stretch>
        </p:blipFill>
        <p:spPr>
          <a:xfrm>
            <a:off x="8520330" y="3571614"/>
            <a:ext cx="1708772" cy="1292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8C4BE840-3C9A-4C5F-9C10-AA99D545E0B2}"/>
              </a:ext>
            </a:extLst>
          </p:cNvPr>
          <p:cNvPicPr>
            <a:picLocks noChangeAspect="1"/>
          </p:cNvPicPr>
          <p:nvPr/>
        </p:nvPicPr>
        <p:blipFill>
          <a:blip r:embed="rId7"/>
          <a:stretch>
            <a:fillRect/>
          </a:stretch>
        </p:blipFill>
        <p:spPr>
          <a:xfrm>
            <a:off x="10421839" y="3560644"/>
            <a:ext cx="1682672" cy="1292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717CFD1A-4027-417F-83CE-B8C1B294AA5D}"/>
              </a:ext>
            </a:extLst>
          </p:cNvPr>
          <p:cNvPicPr>
            <a:picLocks noChangeAspect="1"/>
          </p:cNvPicPr>
          <p:nvPr/>
        </p:nvPicPr>
        <p:blipFill>
          <a:blip r:embed="rId8"/>
          <a:stretch>
            <a:fillRect/>
          </a:stretch>
        </p:blipFill>
        <p:spPr>
          <a:xfrm>
            <a:off x="7568625" y="5166360"/>
            <a:ext cx="1569084" cy="1315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9217687B-8D36-43AC-91F2-9F71DAF1928D}"/>
              </a:ext>
            </a:extLst>
          </p:cNvPr>
          <p:cNvPicPr>
            <a:picLocks noChangeAspect="1"/>
          </p:cNvPicPr>
          <p:nvPr/>
        </p:nvPicPr>
        <p:blipFill>
          <a:blip r:embed="rId9"/>
          <a:stretch>
            <a:fillRect/>
          </a:stretch>
        </p:blipFill>
        <p:spPr>
          <a:xfrm>
            <a:off x="9522341" y="5198075"/>
            <a:ext cx="1623388" cy="1315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979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0955315-6EA7-45D9-B619-C39F81C41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2" name="Rectangle 31">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054859" y="893598"/>
            <a:ext cx="5040285" cy="1169585"/>
          </a:xfrm>
        </p:spPr>
        <p:txBody>
          <a:bodyPr anchor="b">
            <a:normAutofit/>
          </a:bodyPr>
          <a:lstStyle/>
          <a:p>
            <a:r>
              <a:rPr lang="en-US" altLang="en-US" sz="3600" b="1" dirty="0">
                <a:solidFill>
                  <a:srgbClr val="002060"/>
                </a:solidFill>
                <a:latin typeface="+mn-lt"/>
              </a:rPr>
              <a:t>Wet -Anti-Fatigue Mats</a:t>
            </a:r>
            <a:endParaRPr lang="en-US" sz="3600" dirty="0">
              <a:solidFill>
                <a:srgbClr val="002060"/>
              </a:solidFill>
              <a:latin typeface="+mn-lt"/>
            </a:endParaRPr>
          </a:p>
        </p:txBody>
      </p:sp>
      <p:sp>
        <p:nvSpPr>
          <p:cNvPr id="37" name="Rectangle 3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055715" y="2508105"/>
            <a:ext cx="5040285" cy="3632493"/>
          </a:xfrm>
          <a:prstGeom prst="rect">
            <a:avLst/>
          </a:prstGeom>
        </p:spPr>
        <p:txBody>
          <a:bodyPr rtlCol="0" anchor="ctr">
            <a:normAutofit fontScale="92500" lnSpcReduction="20000"/>
          </a:bodyPr>
          <a:lstStyle/>
          <a:p>
            <a:pPr marL="0" indent="0">
              <a:buNone/>
            </a:pPr>
            <a:r>
              <a:rPr lang="en-US" sz="1800" b="1" dirty="0">
                <a:solidFill>
                  <a:srgbClr val="002060"/>
                </a:solidFill>
                <a:ea typeface="Calibri" panose="020F0502020204030204" pitchFamily="34" charset="0"/>
                <a:cs typeface="Arial" panose="020B0604020202020204" pitchFamily="34" charset="0"/>
              </a:rPr>
              <a:t>Wet Mats- Classic</a:t>
            </a:r>
          </a:p>
          <a:p>
            <a:pPr lvl="1"/>
            <a:r>
              <a:rPr lang="en-US" altLang="en-US" sz="1800" b="1" dirty="0" err="1">
                <a:solidFill>
                  <a:srgbClr val="002060"/>
                </a:solidFill>
                <a:cs typeface="Arial" panose="020B0604020202020204" pitchFamily="34" charset="0"/>
              </a:rPr>
              <a:t>Safewalk</a:t>
            </a:r>
            <a:r>
              <a:rPr lang="en-US" altLang="en-US" sz="1800" b="1" dirty="0">
                <a:solidFill>
                  <a:srgbClr val="002060"/>
                </a:solidFill>
                <a:cs typeface="Arial" panose="020B0604020202020204" pitchFamily="34" charset="0"/>
              </a:rPr>
              <a:t>-Light™ </a:t>
            </a:r>
          </a:p>
          <a:p>
            <a:pPr lvl="1"/>
            <a:r>
              <a:rPr lang="en-US" altLang="en-US" sz="1800" b="1" dirty="0">
                <a:solidFill>
                  <a:srgbClr val="002060"/>
                </a:solidFill>
                <a:cs typeface="Arial" panose="020B0604020202020204" pitchFamily="34" charset="0"/>
              </a:rPr>
              <a:t>Safe-Flow Plus™ </a:t>
            </a:r>
          </a:p>
          <a:p>
            <a:pPr marL="0" indent="0">
              <a:buFont typeface="Arial" panose="020B0604020202020204" pitchFamily="34" charset="0"/>
              <a:buNone/>
            </a:pPr>
            <a:endParaRPr lang="en-US" sz="1800" b="1" dirty="0">
              <a:solidFill>
                <a:srgbClr val="002060"/>
              </a:solidFill>
              <a:ea typeface="Calibri" panose="020F0502020204030204" pitchFamily="34" charset="0"/>
              <a:cs typeface="Arial" panose="020B0604020202020204" pitchFamily="34" charset="0"/>
            </a:endParaRPr>
          </a:p>
          <a:p>
            <a:pPr marL="0" indent="0">
              <a:buFont typeface="Arial" panose="020B0604020202020204" pitchFamily="34" charset="0"/>
              <a:buNone/>
            </a:pPr>
            <a:r>
              <a:rPr lang="en-US" sz="1800" b="1" dirty="0">
                <a:solidFill>
                  <a:srgbClr val="002060"/>
                </a:solidFill>
                <a:ea typeface="Calibri" panose="020F0502020204030204" pitchFamily="34" charset="0"/>
                <a:cs typeface="Arial" panose="020B0604020202020204" pitchFamily="34" charset="0"/>
              </a:rPr>
              <a:t>Wet Mats- Preferred</a:t>
            </a:r>
          </a:p>
          <a:p>
            <a:pPr lvl="1"/>
            <a:r>
              <a:rPr lang="en-US" altLang="en-US" sz="1800" b="1" dirty="0" err="1">
                <a:solidFill>
                  <a:srgbClr val="002060"/>
                </a:solidFill>
                <a:cs typeface="Arial" panose="020B0604020202020204" pitchFamily="34" charset="0"/>
              </a:rPr>
              <a:t>Safewalk</a:t>
            </a:r>
            <a:r>
              <a:rPr lang="en-US" altLang="en-US" sz="1800" b="1" dirty="0">
                <a:solidFill>
                  <a:srgbClr val="002060"/>
                </a:solidFill>
                <a:cs typeface="Arial" panose="020B0604020202020204" pitchFamily="34" charset="0"/>
              </a:rPr>
              <a:t>™</a:t>
            </a:r>
          </a:p>
          <a:p>
            <a:pPr marL="342900" lvl="1" indent="0">
              <a:buNone/>
            </a:pPr>
            <a:endParaRPr lang="en-US" altLang="en-US" sz="1800" b="1" dirty="0">
              <a:solidFill>
                <a:srgbClr val="002060"/>
              </a:solidFill>
              <a:cs typeface="Arial" panose="020B0604020202020204" pitchFamily="34" charset="0"/>
            </a:endParaRPr>
          </a:p>
          <a:p>
            <a:pPr marL="0" indent="0">
              <a:buNone/>
            </a:pPr>
            <a:r>
              <a:rPr lang="en-US" sz="1800" b="1" dirty="0">
                <a:solidFill>
                  <a:srgbClr val="002060"/>
                </a:solidFill>
                <a:ea typeface="Calibri" panose="020F0502020204030204" pitchFamily="34" charset="0"/>
                <a:cs typeface="Arial" panose="020B0604020202020204" pitchFamily="34" charset="0"/>
              </a:rPr>
              <a:t>Wet/ Oily Mats- Premium Mats </a:t>
            </a:r>
          </a:p>
          <a:p>
            <a:pPr lvl="1"/>
            <a:r>
              <a:rPr lang="en-US" altLang="en-US" sz="1800" b="1" dirty="0">
                <a:solidFill>
                  <a:srgbClr val="002060"/>
                </a:solidFill>
                <a:cs typeface="Arial" panose="020B0604020202020204" pitchFamily="34" charset="0"/>
              </a:rPr>
              <a:t>Ergo X-</a:t>
            </a:r>
            <a:r>
              <a:rPr lang="en-US" altLang="en-US" sz="1800" b="1" dirty="0" err="1">
                <a:solidFill>
                  <a:srgbClr val="002060"/>
                </a:solidFill>
                <a:cs typeface="Arial" panose="020B0604020202020204" pitchFamily="34" charset="0"/>
              </a:rPr>
              <a:t>Treme</a:t>
            </a:r>
            <a:r>
              <a:rPr lang="en-US" altLang="en-US" sz="1800" b="1" dirty="0">
                <a:solidFill>
                  <a:srgbClr val="002060"/>
                </a:solidFill>
                <a:cs typeface="Arial" panose="020B0604020202020204" pitchFamily="34" charset="0"/>
              </a:rPr>
              <a:t>™ </a:t>
            </a:r>
          </a:p>
          <a:p>
            <a:pPr lvl="1"/>
            <a:r>
              <a:rPr lang="en-US" altLang="en-US" sz="1800" b="1" dirty="0">
                <a:solidFill>
                  <a:srgbClr val="002060"/>
                </a:solidFill>
                <a:cs typeface="Arial" panose="020B0604020202020204" pitchFamily="34" charset="0"/>
              </a:rPr>
              <a:t>Safety-Step™</a:t>
            </a:r>
          </a:p>
          <a:p>
            <a:pPr lvl="1"/>
            <a:r>
              <a:rPr lang="en-US" altLang="en-US" sz="1800" b="1" dirty="0">
                <a:solidFill>
                  <a:srgbClr val="002060"/>
                </a:solidFill>
                <a:cs typeface="Arial" panose="020B0604020202020204" pitchFamily="34" charset="0"/>
              </a:rPr>
              <a:t>Diamond-Deluxe™ with Grit-Safe™ </a:t>
            </a:r>
          </a:p>
          <a:p>
            <a:pPr marL="342900" lvl="1" indent="0">
              <a:buNone/>
            </a:pPr>
            <a:endParaRPr lang="en-US" altLang="en-US" sz="1800" dirty="0">
              <a:solidFill>
                <a:srgbClr val="002060"/>
              </a:solidFill>
              <a:cs typeface="Arial" panose="020B0604020202020204" pitchFamily="34" charset="0"/>
            </a:endParaRPr>
          </a:p>
          <a:p>
            <a:pPr marL="342900" lvl="1" indent="0">
              <a:buNone/>
            </a:pPr>
            <a:r>
              <a:rPr lang="en-US" altLang="en-US" sz="1800" dirty="0">
                <a:solidFill>
                  <a:srgbClr val="002060"/>
                </a:solidFill>
                <a:cs typeface="Arial" panose="020B0604020202020204" pitchFamily="34" charset="0"/>
              </a:rPr>
              <a:t> </a:t>
            </a:r>
          </a:p>
          <a:p>
            <a:endParaRPr lang="en-US" sz="1400" dirty="0"/>
          </a:p>
        </p:txBody>
      </p:sp>
      <p:pic>
        <p:nvPicPr>
          <p:cNvPr id="24" name="Picture 23" descr="A picture containing building, train&#10;&#10;Description automatically generated">
            <a:extLst>
              <a:ext uri="{FF2B5EF4-FFF2-40B4-BE49-F238E27FC236}">
                <a16:creationId xmlns:a16="http://schemas.microsoft.com/office/drawing/2014/main" id="{62472D8F-BF63-4919-B72C-60DFDF5C25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764" r="5" b="10138"/>
          <a:stretch/>
        </p:blipFill>
        <p:spPr>
          <a:xfrm>
            <a:off x="6595886" y="1046224"/>
            <a:ext cx="1481328" cy="1647101"/>
          </a:xfrm>
          <a:prstGeom prst="rect">
            <a:avLst/>
          </a:prstGeom>
        </p:spPr>
      </p:pic>
      <p:pic>
        <p:nvPicPr>
          <p:cNvPr id="23" name="Picture 22">
            <a:extLst>
              <a:ext uri="{FF2B5EF4-FFF2-40B4-BE49-F238E27FC236}">
                <a16:creationId xmlns:a16="http://schemas.microsoft.com/office/drawing/2014/main" id="{B6AAA38F-5B66-454A-8CBE-78D08F6855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94" r="10081" b="-10"/>
          <a:stretch/>
        </p:blipFill>
        <p:spPr>
          <a:xfrm>
            <a:off x="8224351" y="1046224"/>
            <a:ext cx="1481328" cy="1647101"/>
          </a:xfrm>
          <a:prstGeom prst="rect">
            <a:avLst/>
          </a:prstGeom>
        </p:spPr>
      </p:pic>
      <p:pic>
        <p:nvPicPr>
          <p:cNvPr id="15" name="Picture 14">
            <a:extLst>
              <a:ext uri="{FF2B5EF4-FFF2-40B4-BE49-F238E27FC236}">
                <a16:creationId xmlns:a16="http://schemas.microsoft.com/office/drawing/2014/main" id="{34088F63-95FC-450C-BFCC-E194896469F4}"/>
              </a:ext>
            </a:extLst>
          </p:cNvPr>
          <p:cNvPicPr>
            <a:picLocks noChangeAspect="1"/>
          </p:cNvPicPr>
          <p:nvPr/>
        </p:nvPicPr>
        <p:blipFill rotWithShape="1">
          <a:blip r:embed="rId4"/>
          <a:srcRect l="8195" r="6357" b="-11"/>
          <a:stretch/>
        </p:blipFill>
        <p:spPr>
          <a:xfrm>
            <a:off x="9852816" y="1046224"/>
            <a:ext cx="1481328" cy="1647101"/>
          </a:xfrm>
          <a:prstGeom prst="rect">
            <a:avLst/>
          </a:prstGeom>
        </p:spPr>
      </p:pic>
      <p:pic>
        <p:nvPicPr>
          <p:cNvPr id="20" name="Picture 19">
            <a:extLst>
              <a:ext uri="{FF2B5EF4-FFF2-40B4-BE49-F238E27FC236}">
                <a16:creationId xmlns:a16="http://schemas.microsoft.com/office/drawing/2014/main" id="{596D7897-68CF-4967-B444-65D905247E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46870"/>
          <a:stretch/>
        </p:blipFill>
        <p:spPr>
          <a:xfrm>
            <a:off x="6595887" y="2809702"/>
            <a:ext cx="4739900" cy="3346545"/>
          </a:xfrm>
          <a:prstGeom prst="rect">
            <a:avLst/>
          </a:prstGeom>
        </p:spPr>
      </p:pic>
      <p:sp>
        <p:nvSpPr>
          <p:cNvPr id="10" name="TextBox 9">
            <a:extLst>
              <a:ext uri="{FF2B5EF4-FFF2-40B4-BE49-F238E27FC236}">
                <a16:creationId xmlns:a16="http://schemas.microsoft.com/office/drawing/2014/main" id="{58EB202D-96E8-41FC-8C95-F3657517E2E0}"/>
              </a:ext>
            </a:extLst>
          </p:cNvPr>
          <p:cNvSpPr txBox="1"/>
          <p:nvPr/>
        </p:nvSpPr>
        <p:spPr>
          <a:xfrm>
            <a:off x="1343370" y="3583169"/>
            <a:ext cx="6484480" cy="2760949"/>
          </a:xfrm>
          <a:prstGeom prst="rect">
            <a:avLst/>
          </a:prstGeom>
          <a:noFill/>
        </p:spPr>
        <p:txBody>
          <a:bodyPr wrap="square">
            <a:spAutoFit/>
          </a:bodyPr>
          <a:lstStyle/>
          <a:p>
            <a:pPr>
              <a:lnSpc>
                <a:spcPct val="107000"/>
              </a:lnSpc>
              <a:spcAft>
                <a:spcPts val="800"/>
              </a:spcAft>
            </a:pPr>
            <a:endParaRPr lang="en-US">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rgbClr val="0070C0"/>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85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170433" y="162763"/>
            <a:ext cx="11021566" cy="1395449"/>
          </a:xfrm>
        </p:spPr>
        <p:txBody>
          <a:bodyPr>
            <a:normAutofit fontScale="90000"/>
          </a:bodyPr>
          <a:lstStyle/>
          <a:p>
            <a:pPr algn="ctr"/>
            <a:br>
              <a:rPr lang="en-US" altLang="en-US" sz="5300" b="1" dirty="0">
                <a:solidFill>
                  <a:schemeClr val="tx1"/>
                </a:solidFill>
                <a:latin typeface="+mn-lt"/>
              </a:rPr>
            </a:br>
            <a:r>
              <a:rPr lang="en-US" altLang="en-US" sz="6000" b="1" dirty="0">
                <a:solidFill>
                  <a:schemeClr val="accent1">
                    <a:lumMod val="50000"/>
                  </a:schemeClr>
                </a:solidFill>
                <a:latin typeface="+mn-lt"/>
              </a:rPr>
              <a:t>Who needs mats? Everyone</a:t>
            </a:r>
            <a:br>
              <a:rPr lang="en-US" altLang="en-US" sz="4000" b="1" dirty="0">
                <a:solidFill>
                  <a:schemeClr val="tx1"/>
                </a:solidFill>
                <a:latin typeface="Arial Narrow" pitchFamily="34" charset="0"/>
              </a:rPr>
            </a:br>
            <a:br>
              <a:rPr lang="en-US" altLang="en-US" sz="2400" b="1" dirty="0">
                <a:solidFill>
                  <a:schemeClr val="tx1"/>
                </a:solidFill>
                <a:latin typeface="Arial Narrow" pitchFamily="34" charset="0"/>
              </a:rPr>
            </a:br>
            <a:endParaRPr lang="en-US" altLang="en-US" sz="2400"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58EB202D-96E8-41FC-8C95-F3657517E2E0}"/>
              </a:ext>
            </a:extLst>
          </p:cNvPr>
          <p:cNvSpPr txBox="1"/>
          <p:nvPr/>
        </p:nvSpPr>
        <p:spPr>
          <a:xfrm>
            <a:off x="1978595" y="3232100"/>
            <a:ext cx="6484480" cy="1963038"/>
          </a:xfrm>
          <a:prstGeom prst="rect">
            <a:avLst/>
          </a:prstGeom>
          <a:noFill/>
        </p:spPr>
        <p:txBody>
          <a:bodyPr wrap="square">
            <a:spAutoFit/>
          </a:bodyPr>
          <a:lstStyle/>
          <a:p>
            <a:pPr>
              <a:lnSpc>
                <a:spcPct val="107000"/>
              </a:lnSpc>
              <a:spcAft>
                <a:spcPts val="800"/>
              </a:spcAft>
            </a:pPr>
            <a:endParaRPr lang="en-US" sz="18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4348ED9-FC37-4F46-A027-538A80DDBE4B}"/>
              </a:ext>
            </a:extLst>
          </p:cNvPr>
          <p:cNvSpPr txBox="1"/>
          <p:nvPr/>
        </p:nvSpPr>
        <p:spPr>
          <a:xfrm>
            <a:off x="3445117" y="3711259"/>
            <a:ext cx="5527434" cy="923330"/>
          </a:xfrm>
          <a:prstGeom prst="rect">
            <a:avLst/>
          </a:prstGeom>
          <a:noFill/>
        </p:spPr>
        <p:txBody>
          <a:bodyPr wrap="square">
            <a:spAutoFit/>
          </a:bodyPr>
          <a:lstStyle/>
          <a:p>
            <a:pPr algn="ctr"/>
            <a:r>
              <a:rPr lang="en-US" altLang="en-US" sz="5400" b="1" dirty="0">
                <a:solidFill>
                  <a:schemeClr val="accent1">
                    <a:lumMod val="50000"/>
                  </a:schemeClr>
                </a:solidFill>
              </a:rPr>
              <a:t>Sell to:</a:t>
            </a:r>
          </a:p>
        </p:txBody>
      </p:sp>
      <p:sp>
        <p:nvSpPr>
          <p:cNvPr id="30" name="TextBox 29">
            <a:extLst>
              <a:ext uri="{FF2B5EF4-FFF2-40B4-BE49-F238E27FC236}">
                <a16:creationId xmlns:a16="http://schemas.microsoft.com/office/drawing/2014/main" id="{6E79ABD7-F52B-44AB-A7EC-D66ACB333D23}"/>
              </a:ext>
            </a:extLst>
          </p:cNvPr>
          <p:cNvSpPr txBox="1"/>
          <p:nvPr/>
        </p:nvSpPr>
        <p:spPr>
          <a:xfrm>
            <a:off x="5681348" y="4132486"/>
            <a:ext cx="6094476" cy="369332"/>
          </a:xfrm>
          <a:prstGeom prst="rect">
            <a:avLst/>
          </a:prstGeom>
          <a:noFill/>
        </p:spPr>
        <p:txBody>
          <a:bodyPr wrap="square">
            <a:spAutoFit/>
          </a:bodyPr>
          <a:lstStyle/>
          <a:p>
            <a:r>
              <a:rPr lang="en-US" sz="1800" kern="1200" dirty="0">
                <a:latin typeface="Arial" panose="020B0604020202020204" pitchFamily="34" charset="0"/>
                <a:cs typeface="Arial" panose="020B0604020202020204" pitchFamily="34" charset="0"/>
              </a:rPr>
              <a:t> </a:t>
            </a:r>
            <a:endParaRPr lang="en-US" dirty="0"/>
          </a:p>
        </p:txBody>
      </p:sp>
      <p:sp>
        <p:nvSpPr>
          <p:cNvPr id="31" name="TextBox 30">
            <a:extLst>
              <a:ext uri="{FF2B5EF4-FFF2-40B4-BE49-F238E27FC236}">
                <a16:creationId xmlns:a16="http://schemas.microsoft.com/office/drawing/2014/main" id="{0CD84C3D-DDCB-4F25-9FE8-51A73CA1FBF5}"/>
              </a:ext>
            </a:extLst>
          </p:cNvPr>
          <p:cNvSpPr txBox="1"/>
          <p:nvPr/>
        </p:nvSpPr>
        <p:spPr>
          <a:xfrm>
            <a:off x="2904528" y="2767382"/>
            <a:ext cx="6094476" cy="369332"/>
          </a:xfrm>
          <a:prstGeom prst="rect">
            <a:avLst/>
          </a:prstGeom>
          <a:noFill/>
        </p:spPr>
        <p:txBody>
          <a:bodyPr wrap="square">
            <a:spAutoFit/>
          </a:bodyPr>
          <a:lstStyle/>
          <a:p>
            <a:r>
              <a:rPr lang="en-US" sz="1800" kern="1200" dirty="0">
                <a:latin typeface="Arial" panose="020B0604020202020204" pitchFamily="34" charset="0"/>
                <a:cs typeface="Arial" panose="020B0604020202020204" pitchFamily="34" charset="0"/>
              </a:rPr>
              <a:t> </a:t>
            </a:r>
            <a:endParaRPr lang="en-US" dirty="0"/>
          </a:p>
        </p:txBody>
      </p:sp>
      <p:grpSp>
        <p:nvGrpSpPr>
          <p:cNvPr id="32" name="Group 31">
            <a:extLst>
              <a:ext uri="{FF2B5EF4-FFF2-40B4-BE49-F238E27FC236}">
                <a16:creationId xmlns:a16="http://schemas.microsoft.com/office/drawing/2014/main" id="{CE4E8FCD-BC1C-4B1E-A461-6A4E14C3CC90}"/>
              </a:ext>
            </a:extLst>
          </p:cNvPr>
          <p:cNvGrpSpPr/>
          <p:nvPr/>
        </p:nvGrpSpPr>
        <p:grpSpPr>
          <a:xfrm>
            <a:off x="2800349" y="4501819"/>
            <a:ext cx="7115175" cy="1963038"/>
            <a:chOff x="794352" y="4698127"/>
            <a:chExt cx="4846635" cy="1369261"/>
          </a:xfrm>
        </p:grpSpPr>
        <p:grpSp>
          <p:nvGrpSpPr>
            <p:cNvPr id="33" name="Group 32">
              <a:extLst>
                <a:ext uri="{FF2B5EF4-FFF2-40B4-BE49-F238E27FC236}">
                  <a16:creationId xmlns:a16="http://schemas.microsoft.com/office/drawing/2014/main" id="{420829BA-497C-4739-9F41-9079CA0443F6}"/>
                </a:ext>
              </a:extLst>
            </p:cNvPr>
            <p:cNvGrpSpPr/>
            <p:nvPr/>
          </p:nvGrpSpPr>
          <p:grpSpPr>
            <a:xfrm>
              <a:off x="794352" y="4698127"/>
              <a:ext cx="1248072" cy="1369261"/>
              <a:chOff x="557" y="4493472"/>
              <a:chExt cx="940669" cy="1032009"/>
            </a:xfrm>
          </p:grpSpPr>
          <p:sp>
            <p:nvSpPr>
              <p:cNvPr id="43" name="Rectangle 42">
                <a:extLst>
                  <a:ext uri="{FF2B5EF4-FFF2-40B4-BE49-F238E27FC236}">
                    <a16:creationId xmlns:a16="http://schemas.microsoft.com/office/drawing/2014/main" id="{9BDA157E-F846-4E20-9AC4-3A7E164A001E}"/>
                  </a:ext>
                </a:extLst>
              </p:cNvPr>
              <p:cNvSpPr/>
              <p:nvPr/>
            </p:nvSpPr>
            <p:spPr>
              <a:xfrm>
                <a:off x="557" y="4510473"/>
                <a:ext cx="913224" cy="1015008"/>
              </a:xfrm>
              <a:prstGeom prst="rect">
                <a:avLst/>
              </a:prstGeom>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44" name="TextBox 43">
                <a:extLst>
                  <a:ext uri="{FF2B5EF4-FFF2-40B4-BE49-F238E27FC236}">
                    <a16:creationId xmlns:a16="http://schemas.microsoft.com/office/drawing/2014/main" id="{9566BEDF-CC46-45E4-BD27-46467ABFE426}"/>
                  </a:ext>
                </a:extLst>
              </p:cNvPr>
              <p:cNvSpPr txBox="1"/>
              <p:nvPr/>
            </p:nvSpPr>
            <p:spPr>
              <a:xfrm>
                <a:off x="28002" y="4493472"/>
                <a:ext cx="913224" cy="1015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Facilities &amp; Operations Managers</a:t>
                </a:r>
              </a:p>
            </p:txBody>
          </p:sp>
        </p:grpSp>
        <p:grpSp>
          <p:nvGrpSpPr>
            <p:cNvPr id="34" name="Group 33">
              <a:extLst>
                <a:ext uri="{FF2B5EF4-FFF2-40B4-BE49-F238E27FC236}">
                  <a16:creationId xmlns:a16="http://schemas.microsoft.com/office/drawing/2014/main" id="{4D6D6FBA-4284-4BC4-83D1-8087B6BB4E84}"/>
                </a:ext>
              </a:extLst>
            </p:cNvPr>
            <p:cNvGrpSpPr/>
            <p:nvPr/>
          </p:nvGrpSpPr>
          <p:grpSpPr>
            <a:xfrm>
              <a:off x="2006011" y="4720683"/>
              <a:ext cx="1211658" cy="1346704"/>
              <a:chOff x="913782" y="4510473"/>
              <a:chExt cx="913224" cy="1015008"/>
            </a:xfrm>
          </p:grpSpPr>
          <p:sp>
            <p:nvSpPr>
              <p:cNvPr id="41" name="Rectangle 40">
                <a:extLst>
                  <a:ext uri="{FF2B5EF4-FFF2-40B4-BE49-F238E27FC236}">
                    <a16:creationId xmlns:a16="http://schemas.microsoft.com/office/drawing/2014/main" id="{3D71A3AA-B9FA-4B36-9FA8-67C75881AF57}"/>
                  </a:ext>
                </a:extLst>
              </p:cNvPr>
              <p:cNvSpPr/>
              <p:nvPr/>
            </p:nvSpPr>
            <p:spPr>
              <a:xfrm>
                <a:off x="913782" y="4510473"/>
                <a:ext cx="913224" cy="1015008"/>
              </a:xfrm>
              <a:prstGeom prst="rect">
                <a:avLst/>
              </a:prstGeom>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42" name="TextBox 41">
                <a:extLst>
                  <a:ext uri="{FF2B5EF4-FFF2-40B4-BE49-F238E27FC236}">
                    <a16:creationId xmlns:a16="http://schemas.microsoft.com/office/drawing/2014/main" id="{1AB6C918-A4D7-4F82-BBAC-3951F1DDE6AD}"/>
                  </a:ext>
                </a:extLst>
              </p:cNvPr>
              <p:cNvSpPr txBox="1"/>
              <p:nvPr/>
            </p:nvSpPr>
            <p:spPr>
              <a:xfrm>
                <a:off x="913782" y="4510473"/>
                <a:ext cx="913224" cy="1015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kern="1200" dirty="0">
                    <a:latin typeface="Arial" panose="020B0604020202020204" pitchFamily="34" charset="0"/>
                    <a:cs typeface="Arial" panose="020B0604020202020204" pitchFamily="34" charset="0"/>
                  </a:rPr>
                  <a:t>Safety Managers</a:t>
                </a:r>
              </a:p>
            </p:txBody>
          </p:sp>
        </p:grpSp>
        <p:grpSp>
          <p:nvGrpSpPr>
            <p:cNvPr id="35" name="Group 34">
              <a:extLst>
                <a:ext uri="{FF2B5EF4-FFF2-40B4-BE49-F238E27FC236}">
                  <a16:creationId xmlns:a16="http://schemas.microsoft.com/office/drawing/2014/main" id="{730071AE-E619-4959-B73D-530C2746D67B}"/>
                </a:ext>
              </a:extLst>
            </p:cNvPr>
            <p:cNvGrpSpPr/>
            <p:nvPr/>
          </p:nvGrpSpPr>
          <p:grpSpPr>
            <a:xfrm>
              <a:off x="3217669" y="4720683"/>
              <a:ext cx="1211658" cy="1346704"/>
              <a:chOff x="1827006" y="4510473"/>
              <a:chExt cx="913224" cy="1015008"/>
            </a:xfrm>
          </p:grpSpPr>
          <p:sp>
            <p:nvSpPr>
              <p:cNvPr id="39" name="Rectangle 38">
                <a:extLst>
                  <a:ext uri="{FF2B5EF4-FFF2-40B4-BE49-F238E27FC236}">
                    <a16:creationId xmlns:a16="http://schemas.microsoft.com/office/drawing/2014/main" id="{BA2B0A4A-14EB-440F-8AAE-F3DDE662F5BB}"/>
                  </a:ext>
                </a:extLst>
              </p:cNvPr>
              <p:cNvSpPr/>
              <p:nvPr/>
            </p:nvSpPr>
            <p:spPr>
              <a:xfrm>
                <a:off x="1827006" y="4510473"/>
                <a:ext cx="913224" cy="1015008"/>
              </a:xfrm>
              <a:prstGeom prst="rect">
                <a:avLst/>
              </a:prstGeom>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40" name="TextBox 39">
                <a:extLst>
                  <a:ext uri="{FF2B5EF4-FFF2-40B4-BE49-F238E27FC236}">
                    <a16:creationId xmlns:a16="http://schemas.microsoft.com/office/drawing/2014/main" id="{C694CD49-0C26-4AEC-80FF-0E983ED1DCF4}"/>
                  </a:ext>
                </a:extLst>
              </p:cNvPr>
              <p:cNvSpPr txBox="1"/>
              <p:nvPr/>
            </p:nvSpPr>
            <p:spPr>
              <a:xfrm>
                <a:off x="1827006" y="4510473"/>
                <a:ext cx="913224" cy="1015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Human Resources</a:t>
                </a:r>
              </a:p>
            </p:txBody>
          </p:sp>
        </p:grpSp>
        <p:grpSp>
          <p:nvGrpSpPr>
            <p:cNvPr id="36" name="Group 35">
              <a:extLst>
                <a:ext uri="{FF2B5EF4-FFF2-40B4-BE49-F238E27FC236}">
                  <a16:creationId xmlns:a16="http://schemas.microsoft.com/office/drawing/2014/main" id="{FAC2A3A1-9CC5-4249-A0D9-A1C957017788}"/>
                </a:ext>
              </a:extLst>
            </p:cNvPr>
            <p:cNvGrpSpPr/>
            <p:nvPr/>
          </p:nvGrpSpPr>
          <p:grpSpPr>
            <a:xfrm>
              <a:off x="4429327" y="4720683"/>
              <a:ext cx="1211660" cy="1346704"/>
              <a:chOff x="3653455" y="4510473"/>
              <a:chExt cx="913226" cy="1015008"/>
            </a:xfrm>
          </p:grpSpPr>
          <p:sp>
            <p:nvSpPr>
              <p:cNvPr id="37" name="Rectangle 36">
                <a:extLst>
                  <a:ext uri="{FF2B5EF4-FFF2-40B4-BE49-F238E27FC236}">
                    <a16:creationId xmlns:a16="http://schemas.microsoft.com/office/drawing/2014/main" id="{D051DCF8-A177-4BE1-AFE1-CC60EF50748B}"/>
                  </a:ext>
                </a:extLst>
              </p:cNvPr>
              <p:cNvSpPr/>
              <p:nvPr/>
            </p:nvSpPr>
            <p:spPr>
              <a:xfrm>
                <a:off x="3653455" y="4510473"/>
                <a:ext cx="913224" cy="1015008"/>
              </a:xfrm>
              <a:prstGeom prst="rect">
                <a:avLst/>
              </a:prstGeom>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38" name="TextBox 37">
                <a:extLst>
                  <a:ext uri="{FF2B5EF4-FFF2-40B4-BE49-F238E27FC236}">
                    <a16:creationId xmlns:a16="http://schemas.microsoft.com/office/drawing/2014/main" id="{B3719B75-FAE6-48EF-9AE1-0BBF3167DEE9}"/>
                  </a:ext>
                </a:extLst>
              </p:cNvPr>
              <p:cNvSpPr txBox="1"/>
              <p:nvPr/>
            </p:nvSpPr>
            <p:spPr>
              <a:xfrm>
                <a:off x="3653457" y="4510473"/>
                <a:ext cx="913224" cy="1015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600" kern="1200" dirty="0"/>
                  <a:t>Building Service Contractors</a:t>
                </a:r>
              </a:p>
            </p:txBody>
          </p:sp>
        </p:grpSp>
      </p:grpSp>
      <p:sp>
        <p:nvSpPr>
          <p:cNvPr id="45" name="Callout: Up Arrow 44">
            <a:extLst>
              <a:ext uri="{FF2B5EF4-FFF2-40B4-BE49-F238E27FC236}">
                <a16:creationId xmlns:a16="http://schemas.microsoft.com/office/drawing/2014/main" id="{04F707D7-E0CA-4407-86A9-A91EDA395482}"/>
              </a:ext>
            </a:extLst>
          </p:cNvPr>
          <p:cNvSpPr/>
          <p:nvPr/>
        </p:nvSpPr>
        <p:spPr>
          <a:xfrm rot="10800000">
            <a:off x="3812381" y="1990552"/>
            <a:ext cx="4567238" cy="1696829"/>
          </a:xfrm>
          <a:prstGeom prst="upArrowCallout">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46" name="Callout: Up Arrow 4">
            <a:extLst>
              <a:ext uri="{FF2B5EF4-FFF2-40B4-BE49-F238E27FC236}">
                <a16:creationId xmlns:a16="http://schemas.microsoft.com/office/drawing/2014/main" id="{BBE5CEA3-C5B2-465B-8C73-F9FF8A10B508}"/>
              </a:ext>
            </a:extLst>
          </p:cNvPr>
          <p:cNvSpPr txBox="1">
            <a:spLocks noGrp="1"/>
          </p:cNvSpPr>
          <p:nvPr>
            <p:ph idx="1"/>
          </p:nvPr>
        </p:nvSpPr>
        <p:spPr>
          <a:xfrm>
            <a:off x="3433560" y="1825625"/>
            <a:ext cx="5536702" cy="1383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dirty="0"/>
              <a:t>Go Beyond Purchasing!</a:t>
            </a:r>
          </a:p>
        </p:txBody>
      </p:sp>
    </p:spTree>
    <p:extLst>
      <p:ext uri="{BB962C8B-B14F-4D97-AF65-F5344CB8AC3E}">
        <p14:creationId xmlns:p14="http://schemas.microsoft.com/office/powerpoint/2010/main" val="276605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E6677A9-E41D-4AE3-9871-C58EAA0B70CA}"/>
              </a:ext>
            </a:extLst>
          </p:cNvPr>
          <p:cNvSpPr>
            <a:spLocks noGrp="1"/>
          </p:cNvSpPr>
          <p:nvPr>
            <p:ph type="title"/>
          </p:nvPr>
        </p:nvSpPr>
        <p:spPr>
          <a:xfrm>
            <a:off x="774700" y="761999"/>
            <a:ext cx="3759200" cy="5368413"/>
          </a:xfrm>
        </p:spPr>
        <p:txBody>
          <a:bodyPr>
            <a:normAutofit/>
          </a:bodyPr>
          <a:lstStyle/>
          <a:p>
            <a:pPr algn="ctr">
              <a:spcBef>
                <a:spcPct val="0"/>
              </a:spcBef>
              <a:buClr>
                <a:schemeClr val="accent1"/>
              </a:buClr>
              <a:buSzTx/>
              <a:buNone/>
            </a:pPr>
            <a:br>
              <a:rPr lang="en-US" altLang="en-US" sz="1800" b="1" dirty="0">
                <a:solidFill>
                  <a:schemeClr val="bg1"/>
                </a:solidFill>
                <a:latin typeface="+mn-lt"/>
              </a:rPr>
            </a:br>
            <a:r>
              <a:rPr lang="en-US" altLang="en-US" sz="1800" b="1" dirty="0">
                <a:solidFill>
                  <a:schemeClr val="bg1"/>
                </a:solidFill>
                <a:latin typeface="+mn-lt"/>
              </a:rPr>
              <a:t>Worn out- edging falling off, </a:t>
            </a:r>
            <a:br>
              <a:rPr lang="en-US" altLang="en-US" sz="1800" b="1" dirty="0">
                <a:solidFill>
                  <a:schemeClr val="bg1"/>
                </a:solidFill>
                <a:latin typeface="+mn-lt"/>
              </a:rPr>
            </a:br>
            <a:r>
              <a:rPr lang="en-US" altLang="en-US" sz="1800" b="1" dirty="0">
                <a:solidFill>
                  <a:schemeClr val="bg1"/>
                </a:solidFill>
                <a:latin typeface="+mn-lt"/>
              </a:rPr>
              <a:t>carpet crushed down</a:t>
            </a: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F086818F-E746-4A76-A892-9AF442395287}"/>
              </a:ext>
            </a:extLst>
          </p:cNvPr>
          <p:cNvSpPr txBox="1"/>
          <p:nvPr/>
        </p:nvSpPr>
        <p:spPr>
          <a:xfrm>
            <a:off x="458920" y="-299011"/>
            <a:ext cx="11269511" cy="773160"/>
          </a:xfrm>
          <a:prstGeom prst="rect">
            <a:avLst/>
          </a:prstGeom>
          <a:noFill/>
        </p:spPr>
        <p:txBody>
          <a:bodyPr wrap="square">
            <a:spAutoFit/>
          </a:bodyPr>
          <a:lstStyle/>
          <a:p>
            <a:pPr algn="ctr">
              <a:lnSpc>
                <a:spcPct val="155000"/>
              </a:lnSpc>
              <a:buFont typeface="Wingdings" pitchFamily="2" charset="2"/>
              <a:buNone/>
            </a:pPr>
            <a:r>
              <a:rPr lang="en-US" altLang="en-US" sz="3200" b="1" dirty="0">
                <a:solidFill>
                  <a:schemeClr val="accent1">
                    <a:lumMod val="50000"/>
                  </a:schemeClr>
                </a:solidFill>
                <a:cs typeface="Arial" panose="020B0604020202020204" pitchFamily="34" charset="0"/>
              </a:rPr>
              <a:t>Do a Facility Site Survey!</a:t>
            </a:r>
            <a:endParaRPr lang="en-US" altLang="en-US" sz="3200" b="1" dirty="0">
              <a:ln>
                <a:solidFill>
                  <a:schemeClr val="accent6"/>
                </a:solidFill>
              </a:ln>
              <a:solidFill>
                <a:schemeClr val="accent1">
                  <a:lumMod val="50000"/>
                </a:schemeClr>
              </a:solidFill>
              <a:cs typeface="Arial" panose="020B0604020202020204" pitchFamily="34" charset="0"/>
            </a:endParaRPr>
          </a:p>
        </p:txBody>
      </p:sp>
      <p:pic>
        <p:nvPicPr>
          <p:cNvPr id="16" name="Picture 12" descr="IMG_2118">
            <a:extLst>
              <a:ext uri="{FF2B5EF4-FFF2-40B4-BE49-F238E27FC236}">
                <a16:creationId xmlns:a16="http://schemas.microsoft.com/office/drawing/2014/main" id="{FEF19615-F5C1-408C-83BD-2A649CD45FC1}"/>
              </a:ext>
            </a:extLst>
          </p:cNvPr>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a:stretch>
            <a:fillRect/>
          </a:stretch>
        </p:blipFill>
        <p:spPr>
          <a:xfrm>
            <a:off x="774699" y="920665"/>
            <a:ext cx="3847530" cy="2252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1" descr="IMG_1334">
            <a:extLst>
              <a:ext uri="{FF2B5EF4-FFF2-40B4-BE49-F238E27FC236}">
                <a16:creationId xmlns:a16="http://schemas.microsoft.com/office/drawing/2014/main" id="{CFCBFBF7-8AEF-4E2E-82C2-68EF2B6B7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208535" y="1251832"/>
            <a:ext cx="2641280" cy="29345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0" descr="USS Texas Mats3">
            <a:extLst>
              <a:ext uri="{FF2B5EF4-FFF2-40B4-BE49-F238E27FC236}">
                <a16:creationId xmlns:a16="http://schemas.microsoft.com/office/drawing/2014/main" id="{56D17A0F-9676-40F4-9AD0-F9B1AC7B0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74700" y="3952628"/>
            <a:ext cx="3823206" cy="21777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TextBox 18">
            <a:extLst>
              <a:ext uri="{FF2B5EF4-FFF2-40B4-BE49-F238E27FC236}">
                <a16:creationId xmlns:a16="http://schemas.microsoft.com/office/drawing/2014/main" id="{914F1A7F-4B03-4A8B-8508-82E023F89D64}"/>
              </a:ext>
            </a:extLst>
          </p:cNvPr>
          <p:cNvSpPr txBox="1"/>
          <p:nvPr/>
        </p:nvSpPr>
        <p:spPr>
          <a:xfrm>
            <a:off x="868247" y="506140"/>
            <a:ext cx="3589997" cy="369332"/>
          </a:xfrm>
          <a:prstGeom prst="rect">
            <a:avLst/>
          </a:prstGeom>
          <a:noFill/>
        </p:spPr>
        <p:txBody>
          <a:bodyPr wrap="square">
            <a:spAutoFit/>
          </a:bodyPr>
          <a:lstStyle/>
          <a:p>
            <a:pPr algn="ctr">
              <a:spcBef>
                <a:spcPct val="0"/>
              </a:spcBef>
              <a:buClr>
                <a:schemeClr val="accent1"/>
              </a:buClr>
              <a:buSzTx/>
              <a:buNone/>
            </a:pPr>
            <a:r>
              <a:rPr lang="en-US" altLang="en-US" dirty="0">
                <a:solidFill>
                  <a:schemeClr val="bg1"/>
                </a:solidFill>
              </a:rPr>
              <a:t> </a:t>
            </a:r>
            <a:r>
              <a:rPr lang="en-US" altLang="en-US" b="1" dirty="0">
                <a:solidFill>
                  <a:schemeClr val="bg1"/>
                </a:solidFill>
              </a:rPr>
              <a:t>No mats at all</a:t>
            </a:r>
          </a:p>
        </p:txBody>
      </p:sp>
      <p:sp>
        <p:nvSpPr>
          <p:cNvPr id="20" name="TextBox 19">
            <a:extLst>
              <a:ext uri="{FF2B5EF4-FFF2-40B4-BE49-F238E27FC236}">
                <a16:creationId xmlns:a16="http://schemas.microsoft.com/office/drawing/2014/main" id="{3A24A640-DCD1-4BAC-AE76-DE7F03F7938C}"/>
              </a:ext>
            </a:extLst>
          </p:cNvPr>
          <p:cNvSpPr txBox="1"/>
          <p:nvPr/>
        </p:nvSpPr>
        <p:spPr>
          <a:xfrm>
            <a:off x="5073271" y="460946"/>
            <a:ext cx="2641280" cy="646331"/>
          </a:xfrm>
          <a:prstGeom prst="rect">
            <a:avLst/>
          </a:prstGeom>
          <a:noFill/>
        </p:spPr>
        <p:txBody>
          <a:bodyPr wrap="square">
            <a:spAutoFit/>
          </a:bodyPr>
          <a:lstStyle/>
          <a:p>
            <a:pPr algn="ctr"/>
            <a:r>
              <a:rPr lang="en-US" altLang="en-US" sz="1800" b="1" dirty="0">
                <a:solidFill>
                  <a:schemeClr val="accent1">
                    <a:lumMod val="50000"/>
                  </a:schemeClr>
                </a:solidFill>
              </a:rPr>
              <a:t>Not enough walk-off matting</a:t>
            </a:r>
            <a:endParaRPr lang="en-US" sz="1800" b="1" dirty="0">
              <a:solidFill>
                <a:schemeClr val="accent1">
                  <a:lumMod val="50000"/>
                </a:schemeClr>
              </a:solidFill>
            </a:endParaRPr>
          </a:p>
        </p:txBody>
      </p:sp>
      <p:pic>
        <p:nvPicPr>
          <p:cNvPr id="21" name="Picture 13" descr="IMG_2122">
            <a:extLst>
              <a:ext uri="{FF2B5EF4-FFF2-40B4-BE49-F238E27FC236}">
                <a16:creationId xmlns:a16="http://schemas.microsoft.com/office/drawing/2014/main" id="{49E1997D-9969-4453-9617-492B5A85C2DC}"/>
              </a:ext>
            </a:extLst>
          </p:cNvPr>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tretch>
            <a:fillRect/>
          </a:stretch>
        </p:blipFill>
        <p:spPr>
          <a:xfrm>
            <a:off x="8280466" y="1793157"/>
            <a:ext cx="3319271" cy="22744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7FAAC49F-E4DD-44F2-8278-E51266BF2874}"/>
              </a:ext>
            </a:extLst>
          </p:cNvPr>
          <p:cNvSpPr txBox="1"/>
          <p:nvPr/>
        </p:nvSpPr>
        <p:spPr>
          <a:xfrm>
            <a:off x="8165593" y="966834"/>
            <a:ext cx="3251708" cy="646331"/>
          </a:xfrm>
          <a:prstGeom prst="rect">
            <a:avLst/>
          </a:prstGeom>
          <a:noFill/>
        </p:spPr>
        <p:txBody>
          <a:bodyPr wrap="square">
            <a:spAutoFit/>
          </a:bodyPr>
          <a:lstStyle/>
          <a:p>
            <a:pPr algn="ctr">
              <a:spcBef>
                <a:spcPct val="0"/>
              </a:spcBef>
              <a:buClr>
                <a:schemeClr val="accent1"/>
              </a:buClr>
              <a:buSzTx/>
              <a:buNone/>
            </a:pPr>
            <a:r>
              <a:rPr lang="en-US" altLang="en-US" sz="1800" b="1" dirty="0">
                <a:solidFill>
                  <a:schemeClr val="accent1">
                    <a:lumMod val="50000"/>
                  </a:schemeClr>
                </a:solidFill>
                <a:latin typeface="Arial Narrow" panose="020B0606020202030204" pitchFamily="34" charset="0"/>
              </a:rPr>
              <a:t>Spot Trip hazards – </a:t>
            </a:r>
          </a:p>
          <a:p>
            <a:pPr algn="ctr">
              <a:spcBef>
                <a:spcPct val="0"/>
              </a:spcBef>
              <a:buClr>
                <a:schemeClr val="accent1"/>
              </a:buClr>
              <a:buSzTx/>
              <a:buNone/>
            </a:pPr>
            <a:r>
              <a:rPr lang="en-US" altLang="en-US" sz="1800" b="1" dirty="0">
                <a:solidFill>
                  <a:schemeClr val="accent1">
                    <a:lumMod val="50000"/>
                  </a:schemeClr>
                </a:solidFill>
                <a:latin typeface="Arial Narrow" panose="020B0606020202030204" pitchFamily="34" charset="0"/>
              </a:rPr>
              <a:t>curling edges, rippling</a:t>
            </a:r>
          </a:p>
        </p:txBody>
      </p:sp>
      <p:pic>
        <p:nvPicPr>
          <p:cNvPr id="2050" name="Picture 2" descr="Entrances - Health and Safety Authority">
            <a:extLst>
              <a:ext uri="{FF2B5EF4-FFF2-40B4-BE49-F238E27FC236}">
                <a16:creationId xmlns:a16="http://schemas.microsoft.com/office/drawing/2014/main" id="{CDE3A800-69DF-461D-A9E1-1C658C2CD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27" y="4444937"/>
            <a:ext cx="3481590" cy="18774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Protect Your Floors with Floor Mats | Staples">
            <a:extLst>
              <a:ext uri="{FF2B5EF4-FFF2-40B4-BE49-F238E27FC236}">
                <a16:creationId xmlns:a16="http://schemas.microsoft.com/office/drawing/2014/main" id="{27BC18C5-4E42-4EC0-977D-C051892F0D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3042" y="4444938"/>
            <a:ext cx="2932369" cy="18616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94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par>
                                <p:cTn id="11" presetID="4"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500"/>
                                        <p:tgtEl>
                                          <p:spTgt spid="18"/>
                                        </p:tgtEl>
                                      </p:cBhvr>
                                    </p:animEffect>
                                  </p:childTnLst>
                                </p:cTn>
                              </p:par>
                              <p:par>
                                <p:cTn id="14" presetID="4"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ox(i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C14B-7288-47A0-805A-40DD5ADAE1A9}"/>
              </a:ext>
            </a:extLst>
          </p:cNvPr>
          <p:cNvSpPr>
            <a:spLocks noGrp="1"/>
          </p:cNvSpPr>
          <p:nvPr>
            <p:ph type="title"/>
          </p:nvPr>
        </p:nvSpPr>
        <p:spPr>
          <a:xfrm>
            <a:off x="6109498" y="908344"/>
            <a:ext cx="5244301" cy="1538130"/>
          </a:xfrm>
        </p:spPr>
        <p:txBody>
          <a:bodyPr vert="horz" lIns="91440" tIns="45720" rIns="91440" bIns="45720" rtlCol="0" anchor="ctr">
            <a:normAutofit/>
          </a:bodyPr>
          <a:lstStyle/>
          <a:p>
            <a:br>
              <a:rPr lang="en-US" altLang="en-US" sz="1400" kern="1200" dirty="0">
                <a:solidFill>
                  <a:schemeClr val="tx1"/>
                </a:solidFill>
                <a:latin typeface="+mj-lt"/>
                <a:ea typeface="+mj-ea"/>
                <a:cs typeface="+mj-cs"/>
              </a:rPr>
            </a:br>
            <a:br>
              <a:rPr lang="en-US" altLang="en-US" sz="1400" kern="1200" dirty="0">
                <a:solidFill>
                  <a:schemeClr val="tx1"/>
                </a:solidFill>
                <a:latin typeface="+mj-lt"/>
                <a:ea typeface="+mj-ea"/>
                <a:cs typeface="+mj-cs"/>
              </a:rPr>
            </a:br>
            <a:br>
              <a:rPr lang="en-US" altLang="en-US" sz="1400" kern="1200" dirty="0">
                <a:solidFill>
                  <a:schemeClr val="tx1"/>
                </a:solidFill>
                <a:latin typeface="+mj-lt"/>
                <a:ea typeface="+mj-ea"/>
                <a:cs typeface="+mj-cs"/>
              </a:rPr>
            </a:br>
            <a:br>
              <a:rPr lang="en-US" altLang="en-US" sz="1400" kern="1200" dirty="0">
                <a:solidFill>
                  <a:schemeClr val="tx1"/>
                </a:solidFill>
                <a:latin typeface="+mj-lt"/>
                <a:ea typeface="+mj-ea"/>
                <a:cs typeface="+mj-cs"/>
              </a:rPr>
            </a:br>
            <a:br>
              <a:rPr lang="en-US" altLang="en-US" sz="1400" kern="1200" dirty="0">
                <a:solidFill>
                  <a:schemeClr val="tx1"/>
                </a:solidFill>
                <a:latin typeface="+mj-lt"/>
                <a:ea typeface="+mj-ea"/>
                <a:cs typeface="+mj-cs"/>
              </a:rPr>
            </a:br>
            <a:br>
              <a:rPr lang="en-US" altLang="en-US" sz="1400" kern="1200" dirty="0">
                <a:solidFill>
                  <a:schemeClr val="tx1"/>
                </a:solidFill>
                <a:latin typeface="+mj-lt"/>
                <a:ea typeface="+mj-ea"/>
                <a:cs typeface="+mj-cs"/>
              </a:rPr>
            </a:br>
            <a:r>
              <a:rPr lang="en-US" altLang="en-US" sz="1400" kern="1200" dirty="0">
                <a:solidFill>
                  <a:schemeClr val="tx1"/>
                </a:solidFill>
                <a:latin typeface="+mj-lt"/>
                <a:ea typeface="+mj-ea"/>
                <a:cs typeface="+mj-cs"/>
              </a:rPr>
              <a:t> </a:t>
            </a:r>
            <a:endParaRPr lang="en-US" sz="1400" kern="1200" dirty="0">
              <a:solidFill>
                <a:schemeClr val="tx1"/>
              </a:solidFill>
              <a:latin typeface="+mj-lt"/>
              <a:ea typeface="+mj-ea"/>
              <a:cs typeface="+mj-cs"/>
            </a:endParaRPr>
          </a:p>
        </p:txBody>
      </p:sp>
      <p:sp>
        <p:nvSpPr>
          <p:cNvPr id="49"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32" name="Graphic 19" descr="Help">
            <a:extLst>
              <a:ext uri="{FF2B5EF4-FFF2-40B4-BE49-F238E27FC236}">
                <a16:creationId xmlns:a16="http://schemas.microsoft.com/office/drawing/2014/main" id="{B2333163-1F41-4E21-B760-5F5562B46A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0173" y="1790732"/>
            <a:ext cx="3267942" cy="3267942"/>
          </a:xfrm>
          <a:prstGeom prst="rect">
            <a:avLst/>
          </a:prstGeom>
        </p:spPr>
      </p:pic>
      <p:sp>
        <p:nvSpPr>
          <p:cNvPr id="10" name="TextBox 9">
            <a:extLst>
              <a:ext uri="{FF2B5EF4-FFF2-40B4-BE49-F238E27FC236}">
                <a16:creationId xmlns:a16="http://schemas.microsoft.com/office/drawing/2014/main" id="{B7634503-BEA7-4168-8207-6F85B4B09262}"/>
              </a:ext>
            </a:extLst>
          </p:cNvPr>
          <p:cNvSpPr txBox="1"/>
          <p:nvPr/>
        </p:nvSpPr>
        <p:spPr>
          <a:xfrm>
            <a:off x="5911158" y="2706865"/>
            <a:ext cx="5383652" cy="3470097"/>
          </a:xfrm>
          <a:prstGeom prst="rect">
            <a:avLst/>
          </a:prstGeom>
        </p:spPr>
        <p:txBody>
          <a:bodyPr vert="horz" lIns="91440" tIns="45720" rIns="91440" bIns="45720" rtlCol="0">
            <a:normAutofit/>
          </a:bodyPr>
          <a:lstStyle/>
          <a:p>
            <a:pPr marL="285750" indent="-228600">
              <a:lnSpc>
                <a:spcPct val="90000"/>
              </a:lnSpc>
              <a:spcAft>
                <a:spcPts val="600"/>
              </a:spcAft>
              <a:buClr>
                <a:schemeClr val="accent1"/>
              </a:buClr>
              <a:buFont typeface="Arial" panose="020B0604020202020204" pitchFamily="34" charset="0"/>
              <a:buChar char="•"/>
            </a:pPr>
            <a:r>
              <a:rPr lang="en-US" altLang="en-US" sz="2400" b="1" dirty="0">
                <a:solidFill>
                  <a:srgbClr val="002060"/>
                </a:solidFill>
              </a:rPr>
              <a:t> Is matting currently being used?</a:t>
            </a:r>
          </a:p>
          <a:p>
            <a:pPr marL="342900" indent="-228600">
              <a:lnSpc>
                <a:spcPct val="90000"/>
              </a:lnSpc>
              <a:spcAft>
                <a:spcPts val="600"/>
              </a:spcAft>
              <a:buClr>
                <a:schemeClr val="accent1"/>
              </a:buClr>
              <a:buFont typeface="Arial" panose="020B0604020202020204" pitchFamily="34" charset="0"/>
              <a:buChar char="•"/>
            </a:pPr>
            <a:r>
              <a:rPr lang="en-US" altLang="en-US" sz="2400" b="1" dirty="0">
                <a:solidFill>
                  <a:srgbClr val="002060"/>
                </a:solidFill>
              </a:rPr>
              <a:t>If so, where and what type?</a:t>
            </a:r>
          </a:p>
          <a:p>
            <a:pPr marL="342900" indent="-228600">
              <a:lnSpc>
                <a:spcPct val="90000"/>
              </a:lnSpc>
              <a:spcAft>
                <a:spcPts val="600"/>
              </a:spcAft>
              <a:buClr>
                <a:schemeClr val="accent1"/>
              </a:buClr>
              <a:buFont typeface="Arial" panose="020B0604020202020204" pitchFamily="34" charset="0"/>
              <a:buChar char="•"/>
            </a:pPr>
            <a:r>
              <a:rPr lang="en-US" altLang="en-US" sz="2400" b="1" dirty="0">
                <a:solidFill>
                  <a:srgbClr val="002060"/>
                </a:solidFill>
              </a:rPr>
              <a:t>Is the application a safety or maintenance issue? </a:t>
            </a:r>
          </a:p>
          <a:p>
            <a:pPr marL="342900" indent="-228600">
              <a:lnSpc>
                <a:spcPct val="90000"/>
              </a:lnSpc>
              <a:spcAft>
                <a:spcPts val="600"/>
              </a:spcAft>
              <a:buClr>
                <a:schemeClr val="accent1"/>
              </a:buClr>
              <a:buFont typeface="Arial" panose="020B0604020202020204" pitchFamily="34" charset="0"/>
              <a:buChar char="•"/>
            </a:pPr>
            <a:r>
              <a:rPr lang="en-US" altLang="en-US" sz="2400" b="1" dirty="0">
                <a:solidFill>
                  <a:srgbClr val="002060"/>
                </a:solidFill>
              </a:rPr>
              <a:t>Are there any liquids or debris falling onto the floor?</a:t>
            </a:r>
          </a:p>
          <a:p>
            <a:pPr marL="342900" indent="-228600">
              <a:lnSpc>
                <a:spcPct val="90000"/>
              </a:lnSpc>
              <a:spcAft>
                <a:spcPts val="600"/>
              </a:spcAft>
              <a:buClr>
                <a:schemeClr val="accent1"/>
              </a:buClr>
              <a:buFont typeface="Arial" panose="020B0604020202020204" pitchFamily="34" charset="0"/>
              <a:buChar char="•"/>
            </a:pPr>
            <a:r>
              <a:rPr lang="en-US" altLang="en-US" sz="2400" b="1" dirty="0">
                <a:solidFill>
                  <a:srgbClr val="002060"/>
                </a:solidFill>
              </a:rPr>
              <a:t>Do you notice worn spots or stains on carpets or </a:t>
            </a:r>
            <a:br>
              <a:rPr lang="en-US" altLang="en-US" sz="2400" b="1" dirty="0">
                <a:solidFill>
                  <a:srgbClr val="002060"/>
                </a:solidFill>
              </a:rPr>
            </a:br>
            <a:r>
              <a:rPr lang="en-US" altLang="en-US" sz="2400" b="1" dirty="0">
                <a:solidFill>
                  <a:srgbClr val="002060"/>
                </a:solidFill>
              </a:rPr>
              <a:t> flooring?</a:t>
            </a:r>
          </a:p>
        </p:txBody>
      </p:sp>
      <p:sp>
        <p:nvSpPr>
          <p:cNvPr id="8" name="TextBox 7">
            <a:extLst>
              <a:ext uri="{FF2B5EF4-FFF2-40B4-BE49-F238E27FC236}">
                <a16:creationId xmlns:a16="http://schemas.microsoft.com/office/drawing/2014/main" id="{07BF7B05-9315-4C03-81E1-FA03F49626C9}"/>
              </a:ext>
            </a:extLst>
          </p:cNvPr>
          <p:cNvSpPr txBox="1"/>
          <p:nvPr/>
        </p:nvSpPr>
        <p:spPr>
          <a:xfrm>
            <a:off x="6621072" y="2421683"/>
            <a:ext cx="4765949" cy="3353476"/>
          </a:xfrm>
          <a:prstGeom prst="rect">
            <a:avLst/>
          </a:prstGeom>
        </p:spPr>
        <p:txBody>
          <a:bodyPr vert="horz" lIns="91440" tIns="45720" rIns="91440" bIns="45720" rtlCol="0" anchor="t">
            <a:normAutofit/>
          </a:bodyPr>
          <a:lstStyle/>
          <a:p>
            <a:pPr>
              <a:lnSpc>
                <a:spcPct val="90000"/>
              </a:lnSpc>
              <a:spcAft>
                <a:spcPts val="600"/>
              </a:spcAft>
            </a:pPr>
            <a:endParaRPr lang="en-US" altLang="en-US" b="1" u="sng" dirty="0">
              <a:solidFill>
                <a:schemeClr val="tx2"/>
              </a:solidFill>
            </a:endParaRPr>
          </a:p>
        </p:txBody>
      </p:sp>
      <p:sp>
        <p:nvSpPr>
          <p:cNvPr id="12" name="TextBox 11">
            <a:extLst>
              <a:ext uri="{FF2B5EF4-FFF2-40B4-BE49-F238E27FC236}">
                <a16:creationId xmlns:a16="http://schemas.microsoft.com/office/drawing/2014/main" id="{F4E310AC-ECAA-4B78-AABC-104C7FFE4C09}"/>
              </a:ext>
            </a:extLst>
          </p:cNvPr>
          <p:cNvSpPr txBox="1"/>
          <p:nvPr/>
        </p:nvSpPr>
        <p:spPr>
          <a:xfrm>
            <a:off x="5467526" y="1752134"/>
            <a:ext cx="6554239" cy="461665"/>
          </a:xfrm>
          <a:prstGeom prst="rect">
            <a:avLst/>
          </a:prstGeom>
          <a:noFill/>
        </p:spPr>
        <p:txBody>
          <a:bodyPr wrap="square">
            <a:spAutoFit/>
          </a:bodyPr>
          <a:lstStyle/>
          <a:p>
            <a:pPr algn="ctr">
              <a:spcAft>
                <a:spcPts val="600"/>
              </a:spcAft>
            </a:pPr>
            <a:r>
              <a:rPr lang="en-US" altLang="en-US" sz="2400" b="1" dirty="0">
                <a:solidFill>
                  <a:schemeClr val="accent1">
                    <a:lumMod val="50000"/>
                  </a:schemeClr>
                </a:solidFill>
                <a:latin typeface="Arial" panose="020B0604020202020204" pitchFamily="34" charset="0"/>
                <a:cs typeface="Arial" panose="020B0604020202020204" pitchFamily="34" charset="0"/>
              </a:rPr>
              <a:t>Questions to Ask:</a:t>
            </a:r>
            <a:endParaRPr lang="en-US" sz="2400" dirty="0">
              <a:solidFill>
                <a:schemeClr val="accent1">
                  <a:lumMod val="50000"/>
                </a:schemeClr>
              </a:solidFill>
            </a:endParaRPr>
          </a:p>
        </p:txBody>
      </p:sp>
    </p:spTree>
    <p:extLst>
      <p:ext uri="{BB962C8B-B14F-4D97-AF65-F5344CB8AC3E}">
        <p14:creationId xmlns:p14="http://schemas.microsoft.com/office/powerpoint/2010/main" val="71544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F8AA4772-5335-4016-9096-435A3CA78C3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a:solidFill>
                  <a:srgbClr val="FFFFFF"/>
                </a:solidFill>
                <a:latin typeface="+mj-lt"/>
                <a:ea typeface="+mj-ea"/>
                <a:cs typeface="+mj-cs"/>
              </a:rPr>
              <a:t>AGENDA</a:t>
            </a:r>
          </a:p>
        </p:txBody>
      </p:sp>
      <p:graphicFrame>
        <p:nvGraphicFramePr>
          <p:cNvPr id="7" name="Content Placeholder 3">
            <a:extLst>
              <a:ext uri="{FF2B5EF4-FFF2-40B4-BE49-F238E27FC236}">
                <a16:creationId xmlns:a16="http://schemas.microsoft.com/office/drawing/2014/main" id="{17BF3EAB-9A43-40B9-A87A-AFA4903DFDBB}"/>
              </a:ext>
            </a:extLst>
          </p:cNvPr>
          <p:cNvGraphicFramePr>
            <a:graphicFrameLocks noGrp="1"/>
          </p:cNvGraphicFramePr>
          <p:nvPr>
            <p:ph idx="1"/>
            <p:extLst>
              <p:ext uri="{D42A27DB-BD31-4B8C-83A1-F6EECF244321}">
                <p14:modId xmlns:p14="http://schemas.microsoft.com/office/powerpoint/2010/main" val="421463215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85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489295" y="369492"/>
            <a:ext cx="10702704" cy="1188720"/>
          </a:xfrm>
        </p:spPr>
        <p:txBody>
          <a:bodyPr>
            <a:normAutofit fontScale="90000"/>
          </a:bodyPr>
          <a:lstStyle/>
          <a:p>
            <a:pPr algn="ctr"/>
            <a:br>
              <a:rPr lang="en-US" altLang="en-US" sz="4000" b="1">
                <a:latin typeface="Arial Narrow" pitchFamily="34" charset="0"/>
              </a:rPr>
            </a:br>
            <a:br>
              <a:rPr lang="en-US" altLang="en-US" sz="4000" b="1">
                <a:latin typeface="Arial Narrow" pitchFamily="34" charset="0"/>
              </a:rPr>
            </a:br>
            <a:r>
              <a:rPr lang="en-US" altLang="en-US" sz="5300" b="1">
                <a:solidFill>
                  <a:schemeClr val="accent1">
                    <a:lumMod val="50000"/>
                  </a:schemeClr>
                </a:solidFill>
                <a:latin typeface="+mn-lt"/>
              </a:rPr>
              <a:t>Digital Sales and Marketing Tools:</a:t>
            </a:r>
            <a:br>
              <a:rPr lang="en-US" altLang="en-US" sz="5300" b="1">
                <a:latin typeface="Arial Narrow" pitchFamily="34" charset="0"/>
              </a:rPr>
            </a:br>
            <a:br>
              <a:rPr lang="en-US" altLang="en-US" sz="5300" b="1">
                <a:solidFill>
                  <a:schemeClr val="tx1"/>
                </a:solidFill>
                <a:latin typeface="Arial Narrow" pitchFamily="34" charset="0"/>
              </a:rPr>
            </a:br>
            <a:endParaRPr lang="en-US" altLang="en-US" sz="5300"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58EB202D-96E8-41FC-8C95-F3657517E2E0}"/>
              </a:ext>
            </a:extLst>
          </p:cNvPr>
          <p:cNvSpPr txBox="1"/>
          <p:nvPr/>
        </p:nvSpPr>
        <p:spPr>
          <a:xfrm>
            <a:off x="2028506" y="3096611"/>
            <a:ext cx="6484480" cy="1963038"/>
          </a:xfrm>
          <a:prstGeom prst="rect">
            <a:avLst/>
          </a:prstGeom>
          <a:noFill/>
        </p:spPr>
        <p:txBody>
          <a:bodyPr wrap="square">
            <a:spAutoFit/>
          </a:bodyPr>
          <a:lstStyle/>
          <a:p>
            <a:pPr>
              <a:lnSpc>
                <a:spcPct val="107000"/>
              </a:lnSpc>
              <a:spcAft>
                <a:spcPts val="800"/>
              </a:spcAft>
            </a:pPr>
            <a:endParaRPr lang="en-US" sz="18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6F31BE4-78E7-4A86-B772-62874FB2BEEA}"/>
              </a:ext>
            </a:extLst>
          </p:cNvPr>
          <p:cNvSpPr txBox="1"/>
          <p:nvPr/>
        </p:nvSpPr>
        <p:spPr>
          <a:xfrm>
            <a:off x="1136957" y="1653694"/>
            <a:ext cx="5972239" cy="923330"/>
          </a:xfrm>
          <a:prstGeom prst="rect">
            <a:avLst/>
          </a:prstGeom>
          <a:noFill/>
        </p:spPr>
        <p:txBody>
          <a:bodyPr wrap="square">
            <a:spAutoFit/>
          </a:bodyPr>
          <a:lstStyle/>
          <a:p>
            <a:pPr algn="ctr" eaLnBrk="1" hangingPunct="1"/>
            <a:r>
              <a:rPr lang="en-US" altLang="en-US" b="1">
                <a:solidFill>
                  <a:schemeClr val="accent1"/>
                </a:solidFill>
              </a:rPr>
              <a:t>Go to </a:t>
            </a:r>
            <a:r>
              <a:rPr lang="en-US" altLang="en-US" b="1">
                <a:solidFill>
                  <a:schemeClr val="accent1"/>
                </a:solidFill>
                <a:hlinkClick r:id="rId2">
                  <a:extLst>
                    <a:ext uri="{A12FA001-AC4F-418D-AE19-62706E023703}">
                      <ahyp:hlinkClr xmlns:ahyp="http://schemas.microsoft.com/office/drawing/2018/hyperlinkcolor" val="tx"/>
                    </a:ext>
                  </a:extLst>
                </a:hlinkClick>
              </a:rPr>
              <a:t>www.CrownMats.com</a:t>
            </a:r>
            <a:r>
              <a:rPr lang="en-US" altLang="en-US" b="1">
                <a:solidFill>
                  <a:schemeClr val="accent1"/>
                </a:solidFill>
              </a:rPr>
              <a:t> </a:t>
            </a:r>
          </a:p>
          <a:p>
            <a:pPr algn="ctr" eaLnBrk="1" hangingPunct="1"/>
            <a:r>
              <a:rPr lang="en-US" altLang="en-US" b="1">
                <a:solidFill>
                  <a:schemeClr val="accent1"/>
                </a:solidFill>
              </a:rPr>
              <a:t>Scroll to the footer Resource Tools </a:t>
            </a:r>
          </a:p>
          <a:p>
            <a:pPr algn="ctr" eaLnBrk="1" hangingPunct="1"/>
            <a:r>
              <a:rPr lang="en-US" altLang="en-US" b="1">
                <a:solidFill>
                  <a:schemeClr val="accent1"/>
                </a:solidFill>
              </a:rPr>
              <a:t>to download digital sales tools!</a:t>
            </a:r>
            <a:endParaRPr lang="en-US" altLang="en-US" b="1" dirty="0">
              <a:solidFill>
                <a:schemeClr val="accent1"/>
              </a:solidFill>
            </a:endParaRPr>
          </a:p>
        </p:txBody>
      </p:sp>
      <p:pic>
        <p:nvPicPr>
          <p:cNvPr id="18" name="Content Placeholder 17" descr="A picture containing text, newspaper&#10;&#10;Description automatically generated">
            <a:extLst>
              <a:ext uri="{FF2B5EF4-FFF2-40B4-BE49-F238E27FC236}">
                <a16:creationId xmlns:a16="http://schemas.microsoft.com/office/drawing/2014/main" id="{D2333B3F-E983-4373-8254-7DB51020D59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588" y="2737486"/>
            <a:ext cx="1763823" cy="22960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screenshot of a cell phone screen with text&#10;&#10;Description automatically generated">
            <a:extLst>
              <a:ext uri="{FF2B5EF4-FFF2-40B4-BE49-F238E27FC236}">
                <a16:creationId xmlns:a16="http://schemas.microsoft.com/office/drawing/2014/main" id="{E61444E2-D06A-4328-BD8B-55208E5F2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325" y="2729381"/>
            <a:ext cx="1773461" cy="2304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descr="A screenshot of a social media post&#10;&#10;Description automatically generated">
            <a:extLst>
              <a:ext uri="{FF2B5EF4-FFF2-40B4-BE49-F238E27FC236}">
                <a16:creationId xmlns:a16="http://schemas.microsoft.com/office/drawing/2014/main" id="{309B1BCA-D0F6-48F9-B428-912B735CA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58" t="30066" r="2080" b="15168"/>
          <a:stretch/>
        </p:blipFill>
        <p:spPr>
          <a:xfrm>
            <a:off x="8166048" y="1747289"/>
            <a:ext cx="2888995" cy="3489888"/>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D793C6ED-43E2-4922-8D8B-89E80883D433}"/>
              </a:ext>
            </a:extLst>
          </p:cNvPr>
          <p:cNvPicPr>
            <a:picLocks noChangeAspect="1"/>
          </p:cNvPicPr>
          <p:nvPr/>
        </p:nvPicPr>
        <p:blipFill rotWithShape="1">
          <a:blip r:embed="rId6">
            <a:extLst>
              <a:ext uri="{28A0092B-C50C-407E-A947-70E740481C1C}">
                <a14:useLocalDpi xmlns:a14="http://schemas.microsoft.com/office/drawing/2010/main" val="0"/>
              </a:ext>
            </a:extLst>
          </a:blip>
          <a:srcRect l="-797" t="75967" r="797" b="-725"/>
          <a:stretch/>
        </p:blipFill>
        <p:spPr>
          <a:xfrm>
            <a:off x="0" y="5370605"/>
            <a:ext cx="12192000" cy="2468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DD2A8BE-3D02-4F9D-804B-CD7866DA4FBB}"/>
              </a:ext>
            </a:extLst>
          </p:cNvPr>
          <p:cNvPicPr>
            <a:picLocks noChangeAspect="1"/>
          </p:cNvPicPr>
          <p:nvPr/>
        </p:nvPicPr>
        <p:blipFill>
          <a:blip r:embed="rId7"/>
          <a:stretch>
            <a:fillRect/>
          </a:stretch>
        </p:blipFill>
        <p:spPr>
          <a:xfrm>
            <a:off x="3405673" y="2677886"/>
            <a:ext cx="1884391" cy="2411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8262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4747089-0322-4B03-B224-817DD4C8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7228512D-3055-4911-A4D1-4A084C9C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3C98C7BF-70D9-4D19-BD2D-D808991FD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ame 4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850C14B-7288-47A0-805A-40DD5ADAE1A9}"/>
              </a:ext>
            </a:extLst>
          </p:cNvPr>
          <p:cNvSpPr>
            <a:spLocks noGrp="1"/>
          </p:cNvSpPr>
          <p:nvPr>
            <p:ph type="title"/>
          </p:nvPr>
        </p:nvSpPr>
        <p:spPr>
          <a:xfrm>
            <a:off x="6817190" y="2721789"/>
            <a:ext cx="3618284" cy="1345720"/>
          </a:xfrm>
          <a:noFill/>
        </p:spPr>
        <p:txBody>
          <a:bodyPr vert="horz" lIns="91440" tIns="45720" rIns="91440" bIns="45720" rtlCol="0" anchor="ctr">
            <a:normAutofit/>
          </a:bodyPr>
          <a:lstStyle/>
          <a:p>
            <a:pPr algn="ctr"/>
            <a:br>
              <a:rPr lang="en-US" altLang="en-US" sz="1300" kern="1200">
                <a:solidFill>
                  <a:srgbClr val="080808"/>
                </a:solidFill>
                <a:latin typeface="+mj-lt"/>
                <a:ea typeface="+mj-ea"/>
                <a:cs typeface="+mj-cs"/>
              </a:rPr>
            </a:br>
            <a:br>
              <a:rPr lang="en-US" altLang="en-US" sz="1300" kern="1200">
                <a:solidFill>
                  <a:srgbClr val="080808"/>
                </a:solidFill>
                <a:latin typeface="+mj-lt"/>
                <a:ea typeface="+mj-ea"/>
                <a:cs typeface="+mj-cs"/>
              </a:rPr>
            </a:br>
            <a:br>
              <a:rPr lang="en-US" altLang="en-US" sz="1300" kern="1200">
                <a:solidFill>
                  <a:srgbClr val="080808"/>
                </a:solidFill>
                <a:latin typeface="+mj-lt"/>
                <a:ea typeface="+mj-ea"/>
                <a:cs typeface="+mj-cs"/>
              </a:rPr>
            </a:br>
            <a:br>
              <a:rPr lang="en-US" altLang="en-US" sz="1300" kern="1200">
                <a:solidFill>
                  <a:srgbClr val="080808"/>
                </a:solidFill>
                <a:latin typeface="+mj-lt"/>
                <a:ea typeface="+mj-ea"/>
                <a:cs typeface="+mj-cs"/>
              </a:rPr>
            </a:br>
            <a:br>
              <a:rPr lang="en-US" altLang="en-US" sz="1300" kern="1200">
                <a:solidFill>
                  <a:srgbClr val="080808"/>
                </a:solidFill>
                <a:latin typeface="+mj-lt"/>
                <a:ea typeface="+mj-ea"/>
                <a:cs typeface="+mj-cs"/>
              </a:rPr>
            </a:br>
            <a:br>
              <a:rPr lang="en-US" altLang="en-US" sz="1300" kern="1200">
                <a:solidFill>
                  <a:srgbClr val="080808"/>
                </a:solidFill>
                <a:latin typeface="+mj-lt"/>
                <a:ea typeface="+mj-ea"/>
                <a:cs typeface="+mj-cs"/>
              </a:rPr>
            </a:br>
            <a:r>
              <a:rPr lang="en-US" altLang="en-US" sz="1300" kern="1200">
                <a:solidFill>
                  <a:srgbClr val="080808"/>
                </a:solidFill>
                <a:latin typeface="+mj-lt"/>
                <a:ea typeface="+mj-ea"/>
                <a:cs typeface="+mj-cs"/>
              </a:rPr>
              <a:t> </a:t>
            </a:r>
            <a:endParaRPr lang="en-US" sz="1300" kern="1200">
              <a:solidFill>
                <a:srgbClr val="080808"/>
              </a:solidFill>
              <a:latin typeface="+mj-lt"/>
              <a:ea typeface="+mj-ea"/>
              <a:cs typeface="+mj-cs"/>
            </a:endParaRPr>
          </a:p>
        </p:txBody>
      </p:sp>
      <p:sp>
        <p:nvSpPr>
          <p:cNvPr id="10" name="TextBox 9">
            <a:extLst>
              <a:ext uri="{FF2B5EF4-FFF2-40B4-BE49-F238E27FC236}">
                <a16:creationId xmlns:a16="http://schemas.microsoft.com/office/drawing/2014/main" id="{B7634503-BEA7-4168-8207-6F85B4B09262}"/>
              </a:ext>
            </a:extLst>
          </p:cNvPr>
          <p:cNvSpPr txBox="1"/>
          <p:nvPr/>
        </p:nvSpPr>
        <p:spPr>
          <a:xfrm>
            <a:off x="6874520" y="2312499"/>
            <a:ext cx="3560953" cy="2535694"/>
          </a:xfrm>
          <a:prstGeom prst="rect">
            <a:avLst/>
          </a:prstGeom>
          <a:noFill/>
        </p:spPr>
        <p:txBody>
          <a:bodyPr vert="horz" lIns="91440" tIns="45720" rIns="91440" bIns="45720" rtlCol="0">
            <a:normAutofit/>
          </a:bodyPr>
          <a:lstStyle/>
          <a:p>
            <a:pPr algn="ctr">
              <a:lnSpc>
                <a:spcPct val="90000"/>
              </a:lnSpc>
              <a:spcBef>
                <a:spcPts val="1000"/>
              </a:spcBef>
              <a:buClr>
                <a:schemeClr val="accent1"/>
              </a:buClr>
            </a:pPr>
            <a:endParaRPr lang="en-US" altLang="en-US" sz="1600" b="1" kern="1200" dirty="0">
              <a:solidFill>
                <a:srgbClr val="080808"/>
              </a:solidFill>
              <a:latin typeface="+mn-lt"/>
              <a:ea typeface="+mn-ea"/>
              <a:cs typeface="+mn-cs"/>
            </a:endParaRPr>
          </a:p>
          <a:p>
            <a:pPr algn="ctr">
              <a:lnSpc>
                <a:spcPct val="90000"/>
              </a:lnSpc>
              <a:spcBef>
                <a:spcPts val="1000"/>
              </a:spcBef>
              <a:buClr>
                <a:schemeClr val="accent1"/>
              </a:buClr>
            </a:pPr>
            <a:r>
              <a:rPr lang="en-US" altLang="en-US" sz="4400" b="1" kern="1200" dirty="0">
                <a:solidFill>
                  <a:schemeClr val="accent1">
                    <a:lumMod val="75000"/>
                  </a:schemeClr>
                </a:solidFill>
                <a:latin typeface="+mn-lt"/>
                <a:ea typeface="+mn-ea"/>
                <a:cs typeface="+mn-cs"/>
              </a:rPr>
              <a:t>Any Questions?</a:t>
            </a:r>
          </a:p>
        </p:txBody>
      </p:sp>
      <p:sp>
        <p:nvSpPr>
          <p:cNvPr id="47" name="Freeform: Shape 46">
            <a:extLst>
              <a:ext uri="{FF2B5EF4-FFF2-40B4-BE49-F238E27FC236}">
                <a16:creationId xmlns:a16="http://schemas.microsoft.com/office/drawing/2014/main" id="{FFD685C2-1A84-41DE-BFA0-0A068F83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19" descr="Help">
            <a:extLst>
              <a:ext uri="{FF2B5EF4-FFF2-40B4-BE49-F238E27FC236}">
                <a16:creationId xmlns:a16="http://schemas.microsoft.com/office/drawing/2014/main" id="{B2333163-1F41-4E21-B760-5F5562B46A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939973"/>
            <a:ext cx="4978053" cy="4978053"/>
          </a:xfrm>
          <a:prstGeom prst="rect">
            <a:avLst/>
          </a:prstGeom>
        </p:spPr>
      </p:pic>
    </p:spTree>
    <p:extLst>
      <p:ext uri="{BB962C8B-B14F-4D97-AF65-F5344CB8AC3E}">
        <p14:creationId xmlns:p14="http://schemas.microsoft.com/office/powerpoint/2010/main" val="2817514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640080" y="1243013"/>
            <a:ext cx="3855720" cy="4371974"/>
          </a:xfrm>
        </p:spPr>
        <p:txBody>
          <a:bodyPr>
            <a:normAutofit/>
          </a:bodyPr>
          <a:lstStyle/>
          <a:p>
            <a:r>
              <a:rPr lang="en-US" b="1">
                <a:solidFill>
                  <a:srgbClr val="FFFFFF"/>
                </a:solidFill>
                <a:latin typeface="+mn-lt"/>
              </a:rPr>
              <a:t>Why Choose Crown Mats</a:t>
            </a:r>
          </a:p>
        </p:txBody>
      </p:sp>
      <p:sp>
        <p:nvSpPr>
          <p:cNvPr id="22" name="Rectangle 2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6172200" y="804671"/>
            <a:ext cx="5221224" cy="6053327"/>
          </a:xfrm>
          <a:prstGeom prst="rect">
            <a:avLst/>
          </a:prstGeom>
        </p:spPr>
        <p:txBody>
          <a:bodyPr rtlCol="0" anchor="ctr">
            <a:normAutofit/>
          </a:bodyPr>
          <a:lstStyle/>
          <a:p>
            <a:pPr marL="0" indent="0">
              <a:buNone/>
            </a:pPr>
            <a:r>
              <a:rPr lang="en-US" sz="2000" b="0" i="0">
                <a:solidFill>
                  <a:srgbClr val="000000"/>
                </a:solidFill>
                <a:effectLst/>
                <a:cs typeface="Calibri" panose="020F0502020204030204" pitchFamily="34" charset="0"/>
              </a:rPr>
              <a:t>We make and manufacture custom floor mats for commercial entrances and industrial work environments. We offer our customers a wide selection of colors, textures, thicknesses, sizes, borders, and backing options to select the best mat for their entrance or work environment.</a:t>
            </a:r>
          </a:p>
          <a:p>
            <a:pPr marL="0" indent="0">
              <a:buNone/>
            </a:pPr>
            <a:endParaRPr lang="en-US" sz="2000">
              <a:solidFill>
                <a:srgbClr val="000000"/>
              </a:solidFill>
              <a:cs typeface="Calibri" panose="020F0502020204030204" pitchFamily="34" charset="0"/>
            </a:endParaRPr>
          </a:p>
          <a:p>
            <a:pPr marL="0" indent="0">
              <a:buNone/>
            </a:pPr>
            <a:r>
              <a:rPr lang="en-US" sz="2000">
                <a:solidFill>
                  <a:srgbClr val="000000"/>
                </a:solidFill>
              </a:rPr>
              <a:t>Our product selection offering:</a:t>
            </a:r>
          </a:p>
          <a:p>
            <a:r>
              <a:rPr lang="en-US" sz="2000">
                <a:solidFill>
                  <a:srgbClr val="000000"/>
                </a:solidFill>
              </a:rPr>
              <a:t>Outdoor mats</a:t>
            </a:r>
          </a:p>
          <a:p>
            <a:r>
              <a:rPr lang="en-US" sz="2000">
                <a:solidFill>
                  <a:srgbClr val="000000"/>
                </a:solidFill>
              </a:rPr>
              <a:t>Indoor mats </a:t>
            </a:r>
          </a:p>
          <a:p>
            <a:r>
              <a:rPr lang="en-US" sz="2000">
                <a:solidFill>
                  <a:srgbClr val="000000"/>
                </a:solidFill>
              </a:rPr>
              <a:t>Logo/image mats</a:t>
            </a:r>
          </a:p>
          <a:p>
            <a:r>
              <a:rPr lang="en-US" sz="2000">
                <a:solidFill>
                  <a:srgbClr val="000000"/>
                </a:solidFill>
              </a:rPr>
              <a:t>Ergonomic Safety/anti-fatigue mats</a:t>
            </a:r>
          </a:p>
          <a:p>
            <a:r>
              <a:rPr lang="en-US" sz="2000">
                <a:solidFill>
                  <a:srgbClr val="000000"/>
                </a:solidFill>
              </a:rPr>
              <a:t>Food Service Mats</a:t>
            </a:r>
          </a:p>
          <a:p>
            <a:pPr marL="0" indent="0">
              <a:buNone/>
            </a:pPr>
            <a:r>
              <a:rPr lang="en-US" sz="2000">
                <a:solidFill>
                  <a:srgbClr val="000000"/>
                </a:solidFill>
              </a:rPr>
              <a:t> </a:t>
            </a:r>
          </a:p>
          <a:p>
            <a:endParaRPr lang="en-US" sz="2000">
              <a:solidFill>
                <a:srgbClr val="000000"/>
              </a:solidFill>
            </a:endParaRPr>
          </a:p>
        </p:txBody>
      </p:sp>
    </p:spTree>
    <p:extLst>
      <p:ext uri="{BB962C8B-B14F-4D97-AF65-F5344CB8AC3E}">
        <p14:creationId xmlns:p14="http://schemas.microsoft.com/office/powerpoint/2010/main" val="35168723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D8D70-CEE9-4B29-B1D4-582928BCF498}"/>
              </a:ext>
            </a:extLst>
          </p:cNvPr>
          <p:cNvSpPr>
            <a:spLocks noGrp="1"/>
          </p:cNvSpPr>
          <p:nvPr>
            <p:ph type="title"/>
          </p:nvPr>
        </p:nvSpPr>
        <p:spPr>
          <a:xfrm>
            <a:off x="1116498" y="306116"/>
            <a:ext cx="4613919" cy="1648520"/>
          </a:xfrm>
        </p:spPr>
        <p:txBody>
          <a:bodyPr vert="horz" lIns="91440" tIns="45720" rIns="91440" bIns="45720" rtlCol="0" anchor="b">
            <a:normAutofit/>
          </a:bodyPr>
          <a:lstStyle/>
          <a:p>
            <a:r>
              <a:rPr lang="en-US" sz="4200" b="1" dirty="0">
                <a:solidFill>
                  <a:srgbClr val="002060"/>
                </a:solidFill>
                <a:latin typeface="+mn-lt"/>
              </a:rPr>
              <a:t>Where do mats go? </a:t>
            </a:r>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4"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226B1E6-EE22-4991-A782-C2F720D5FC05}"/>
              </a:ext>
            </a:extLst>
          </p:cNvPr>
          <p:cNvPicPr>
            <a:picLocks noChangeAspect="1"/>
          </p:cNvPicPr>
          <p:nvPr/>
        </p:nvPicPr>
        <p:blipFill>
          <a:blip r:embed="rId2"/>
          <a:stretch>
            <a:fillRect/>
          </a:stretch>
        </p:blipFill>
        <p:spPr>
          <a:xfrm>
            <a:off x="6479837" y="426546"/>
            <a:ext cx="5586942" cy="2807438"/>
          </a:xfrm>
          <a:prstGeom prst="rect">
            <a:avLst/>
          </a:prstGeom>
          <a:ln>
            <a:noFill/>
          </a:ln>
          <a:effectLst>
            <a:outerShdw blurRad="190500" algn="tl" rotWithShape="0">
              <a:srgbClr val="000000">
                <a:alpha val="70000"/>
              </a:srgbClr>
            </a:outerShdw>
          </a:effectLst>
        </p:spPr>
      </p:pic>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847397F-D060-4193-B123-48E8BAF16580}"/>
              </a:ext>
            </a:extLst>
          </p:cNvPr>
          <p:cNvPicPr>
            <a:picLocks noChangeAspect="1"/>
          </p:cNvPicPr>
          <p:nvPr/>
        </p:nvPicPr>
        <p:blipFill>
          <a:blip r:embed="rId3"/>
          <a:stretch>
            <a:fillRect/>
          </a:stretch>
        </p:blipFill>
        <p:spPr>
          <a:xfrm>
            <a:off x="1356391" y="2488206"/>
            <a:ext cx="4546856" cy="3836224"/>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0F8C1346-3A19-4B75-A0D4-F831A0917E36}"/>
              </a:ext>
            </a:extLst>
          </p:cNvPr>
          <p:cNvPicPr>
            <a:picLocks noChangeAspect="1"/>
          </p:cNvPicPr>
          <p:nvPr/>
        </p:nvPicPr>
        <p:blipFill>
          <a:blip r:embed="rId4"/>
          <a:stretch>
            <a:fillRect/>
          </a:stretch>
        </p:blipFill>
        <p:spPr>
          <a:xfrm>
            <a:off x="6479837" y="3429000"/>
            <a:ext cx="5586942" cy="28493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4095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7866-21E3-40EA-8C5F-10B44561C437}"/>
              </a:ext>
            </a:extLst>
          </p:cNvPr>
          <p:cNvSpPr>
            <a:spLocks noGrp="1"/>
          </p:cNvSpPr>
          <p:nvPr>
            <p:ph type="title"/>
          </p:nvPr>
        </p:nvSpPr>
        <p:spPr>
          <a:xfrm>
            <a:off x="4128368" y="4921823"/>
            <a:ext cx="4937937" cy="1147150"/>
          </a:xfrm>
        </p:spPr>
        <p:txBody>
          <a:bodyPr vert="horz" lIns="91440" tIns="45720" rIns="91440" bIns="45720" rtlCol="0" anchor="t">
            <a:normAutofit/>
          </a:bodyPr>
          <a:lstStyle/>
          <a:p>
            <a:pPr algn="ctr"/>
            <a:r>
              <a:rPr lang="en-US" sz="6600" kern="1200" dirty="0">
                <a:solidFill>
                  <a:schemeClr val="tx1"/>
                </a:solidFill>
                <a:latin typeface="+mn-lt"/>
                <a:ea typeface="+mj-ea"/>
                <a:cs typeface="+mj-cs"/>
              </a:rPr>
              <a:t>EVERYWHERE</a:t>
            </a:r>
            <a:r>
              <a:rPr lang="en-US" kern="1200" dirty="0">
                <a:solidFill>
                  <a:schemeClr val="tx1"/>
                </a:solidFill>
                <a:latin typeface="+mj-lt"/>
                <a:ea typeface="+mj-ea"/>
                <a:cs typeface="+mj-cs"/>
              </a:rPr>
              <a:t> </a:t>
            </a:r>
          </a:p>
        </p:txBody>
      </p:sp>
      <p:sp>
        <p:nvSpPr>
          <p:cNvPr id="77" name="Freeform: Shape 7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rown Matting Technologies Keeps Its Business Fresh - Retail and  Hospitality Hub">
            <a:extLst>
              <a:ext uri="{FF2B5EF4-FFF2-40B4-BE49-F238E27FC236}">
                <a16:creationId xmlns:a16="http://schemas.microsoft.com/office/drawing/2014/main" id="{291BE9AE-1E61-4CA2-8C5A-57F1B4439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24" r="-1" b="5650"/>
          <a:stretch/>
        </p:blipFill>
        <p:spPr bwMode="auto">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300DFD0A-8417-4B38-8786-0A260B3EF6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28" r="21042" b="2"/>
          <a:stretch/>
        </p:blipFill>
        <p:spPr bwMode="auto">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Oval 8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409B13F-4EBE-479F-895B-AEDA8E593531}"/>
              </a:ext>
            </a:extLst>
          </p:cNvPr>
          <p:cNvPicPr>
            <a:picLocks noChangeAspect="1"/>
          </p:cNvPicPr>
          <p:nvPr/>
        </p:nvPicPr>
        <p:blipFill rotWithShape="1">
          <a:blip r:embed="rId4"/>
          <a:srcRect r="6999" b="-1"/>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032" name="Picture 8" descr="Crown Matting">
            <a:extLst>
              <a:ext uri="{FF2B5EF4-FFF2-40B4-BE49-F238E27FC236}">
                <a16:creationId xmlns:a16="http://schemas.microsoft.com/office/drawing/2014/main" id="{0E7D40D2-9141-4653-BAD0-070581E048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5" r="3" b="3"/>
          <a:stretch/>
        </p:blipFill>
        <p:spPr bwMode="auto">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85" name="Freeform: Shape 8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C:\Users\donm\Pictures\NoTrax Images\161_app_2.jpg">
            <a:extLst>
              <a:ext uri="{FF2B5EF4-FFF2-40B4-BE49-F238E27FC236}">
                <a16:creationId xmlns:a16="http://schemas.microsoft.com/office/drawing/2014/main" id="{B5C45B97-54E6-4BAC-9785-D8D582944C9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 b="4636"/>
          <a:stretch/>
        </p:blipFill>
        <p:spPr bwMode="auto">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87" name="Freeform: Shape 8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Content Placeholder 18">
            <a:extLst>
              <a:ext uri="{FF2B5EF4-FFF2-40B4-BE49-F238E27FC236}">
                <a16:creationId xmlns:a16="http://schemas.microsoft.com/office/drawing/2014/main" id="{87C4F322-B583-4587-BB2E-E40DF5F6C2BF}"/>
              </a:ext>
            </a:extLst>
          </p:cNvPr>
          <p:cNvPicPr>
            <a:picLocks noGrp="1" noChangeAspect="1"/>
          </p:cNvPicPr>
          <p:nvPr>
            <p:ph idx="1"/>
          </p:nvPr>
        </p:nvPicPr>
        <p:blipFill rotWithShape="1">
          <a:blip r:embed="rId7"/>
          <a:srcRect r="-2" b="579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7166897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466722" y="586855"/>
            <a:ext cx="3201366" cy="3387497"/>
          </a:xfrm>
        </p:spPr>
        <p:txBody>
          <a:bodyPr anchor="b">
            <a:normAutofit/>
          </a:bodyPr>
          <a:lstStyle/>
          <a:p>
            <a:pPr algn="r"/>
            <a:r>
              <a:rPr lang="en-US" b="1" dirty="0">
                <a:solidFill>
                  <a:srgbClr val="FFFFFF"/>
                </a:solidFill>
                <a:latin typeface="+mn-lt"/>
              </a:rPr>
              <a:t>CROWN HERITAGE </a:t>
            </a:r>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4810259" y="606490"/>
            <a:ext cx="6555347" cy="7016620"/>
          </a:xfrm>
          <a:prstGeom prst="rect">
            <a:avLst/>
          </a:prstGeom>
        </p:spPr>
        <p:txBody>
          <a:bodyPr rtlCol="0" anchor="ctr">
            <a:normAutofit/>
          </a:bodyPr>
          <a:lstStyle/>
          <a:p>
            <a:r>
              <a:rPr lang="en-US" sz="2000" b="1" dirty="0"/>
              <a:t>1961   Relocated to present facility in Fremont, Ohio</a:t>
            </a:r>
          </a:p>
          <a:p>
            <a:r>
              <a:rPr lang="en-US" sz="2000" b="1" dirty="0"/>
              <a:t>1963   Invented first vinyl backed carpet mat and vinyl foam anti-fatigue mat</a:t>
            </a:r>
          </a:p>
          <a:p>
            <a:r>
              <a:rPr lang="en-US" sz="2000" b="1" dirty="0"/>
              <a:t>1994   Expanded carpet operations to Canada </a:t>
            </a:r>
          </a:p>
          <a:p>
            <a:pPr marL="914400" lvl="2" indent="0">
              <a:buNone/>
            </a:pPr>
            <a:r>
              <a:rPr lang="en-US" dirty="0"/>
              <a:t>    </a:t>
            </a:r>
            <a:r>
              <a:rPr lang="en-US" b="1" dirty="0"/>
              <a:t>Mat Tech – Granby, Quebec</a:t>
            </a:r>
          </a:p>
          <a:p>
            <a:r>
              <a:rPr lang="en-US" sz="2000" b="1" dirty="0"/>
              <a:t>1999   Awarded patent for industry leading foam technology – Zedlan® Foam</a:t>
            </a:r>
          </a:p>
          <a:p>
            <a:r>
              <a:rPr lang="en-US" sz="2000" b="1" dirty="0"/>
              <a:t>2009	  Named Ohio’s “Exporter of the Year” for small and medium-sized businesses</a:t>
            </a:r>
          </a:p>
          <a:p>
            <a:r>
              <a:rPr lang="en-US" sz="2000" b="1" dirty="0"/>
              <a:t>2012   Welcomes new ownership – Desco Capital</a:t>
            </a:r>
          </a:p>
          <a:p>
            <a:r>
              <a:rPr lang="en-US" sz="2000" b="1" dirty="0"/>
              <a:t>2019   Awarded NFSI certification for Thermo-Grip™ backing technology</a:t>
            </a:r>
          </a:p>
          <a:p>
            <a:endParaRPr lang="en-US" sz="2000" b="1" dirty="0"/>
          </a:p>
          <a:p>
            <a:endParaRPr lang="en-US" sz="2000" b="1" dirty="0"/>
          </a:p>
          <a:p>
            <a:endParaRPr lang="en-US" sz="2000" dirty="0"/>
          </a:p>
        </p:txBody>
      </p:sp>
    </p:spTree>
    <p:extLst>
      <p:ext uri="{BB962C8B-B14F-4D97-AF65-F5344CB8AC3E}">
        <p14:creationId xmlns:p14="http://schemas.microsoft.com/office/powerpoint/2010/main" val="2218960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E6677A9-E41D-4AE3-9871-C58EAA0B70CA}"/>
              </a:ext>
            </a:extLst>
          </p:cNvPr>
          <p:cNvSpPr>
            <a:spLocks noGrp="1"/>
          </p:cNvSpPr>
          <p:nvPr>
            <p:ph type="title"/>
          </p:nvPr>
        </p:nvSpPr>
        <p:spPr>
          <a:xfrm>
            <a:off x="774700" y="761999"/>
            <a:ext cx="3759200" cy="5368413"/>
          </a:xfrm>
        </p:spPr>
        <p:txBody>
          <a:bodyPr>
            <a:normAutofit/>
          </a:bodyPr>
          <a:lstStyle/>
          <a:p>
            <a:r>
              <a:rPr lang="en-US" dirty="0">
                <a:solidFill>
                  <a:srgbClr val="FFFFFF"/>
                </a:solidFill>
              </a:rPr>
              <a:t>IMAGE OR GRAPHIC</a:t>
            </a: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A134F9-0E2B-43B2-BD20-3F82BECE3528}"/>
              </a:ext>
            </a:extLst>
          </p:cNvPr>
          <p:cNvSpPr>
            <a:spLocks noGrp="1"/>
          </p:cNvSpPr>
          <p:nvPr>
            <p:ph idx="1"/>
          </p:nvPr>
        </p:nvSpPr>
        <p:spPr>
          <a:xfrm>
            <a:off x="5363497" y="761999"/>
            <a:ext cx="6053804" cy="3593432"/>
          </a:xfrm>
        </p:spPr>
        <p:txBody>
          <a:bodyPr anchor="ctr">
            <a:normAutofit lnSpcReduction="10000"/>
          </a:bodyPr>
          <a:lstStyle/>
          <a:p>
            <a:pPr marL="342900" indent="-342900">
              <a:lnSpc>
                <a:spcPct val="150000"/>
              </a:lnSpc>
              <a:buClr>
                <a:schemeClr val="accent1"/>
              </a:buClr>
              <a:buFont typeface="Wingdings" panose="05000000000000000000" pitchFamily="2" charset="2"/>
              <a:buChar char="§"/>
            </a:pPr>
            <a:r>
              <a:rPr lang="en-US" altLang="en-US" sz="1800" b="1" dirty="0">
                <a:solidFill>
                  <a:schemeClr val="accent1">
                    <a:lumMod val="50000"/>
                  </a:schemeClr>
                </a:solidFill>
                <a:cs typeface="Arial" panose="020B0604020202020204" pitchFamily="34" charset="0"/>
              </a:rPr>
              <a:t>90% of all dust &amp; dirt is tracked into a facility from people walking through the front door</a:t>
            </a:r>
          </a:p>
          <a:p>
            <a:pPr marL="342900" indent="-342900">
              <a:lnSpc>
                <a:spcPct val="150000"/>
              </a:lnSpc>
              <a:buClr>
                <a:schemeClr val="accent1"/>
              </a:buClr>
              <a:buFont typeface="Wingdings" panose="05000000000000000000" pitchFamily="2" charset="2"/>
              <a:buChar char="§"/>
            </a:pPr>
            <a:r>
              <a:rPr lang="en-US" altLang="en-US" sz="1800" b="1" dirty="0">
                <a:solidFill>
                  <a:schemeClr val="accent1">
                    <a:lumMod val="50000"/>
                  </a:schemeClr>
                </a:solidFill>
                <a:cs typeface="Arial" panose="020B0604020202020204" pitchFamily="34" charset="0"/>
              </a:rPr>
              <a:t>Tracked in dirt permanently scars wood floors and tile, and stains carpet</a:t>
            </a:r>
          </a:p>
          <a:p>
            <a:pPr marL="342900" indent="-342900">
              <a:lnSpc>
                <a:spcPct val="150000"/>
              </a:lnSpc>
              <a:buClr>
                <a:schemeClr val="accent1"/>
              </a:buClr>
              <a:buFont typeface="Wingdings" panose="05000000000000000000" pitchFamily="2" charset="2"/>
              <a:buChar char="§"/>
            </a:pPr>
            <a:r>
              <a:rPr lang="en-US" altLang="en-US" sz="1800" b="1" dirty="0">
                <a:solidFill>
                  <a:schemeClr val="accent1">
                    <a:lumMod val="50000"/>
                  </a:schemeClr>
                </a:solidFill>
                <a:cs typeface="Arial" panose="020B0604020202020204" pitchFamily="34" charset="0"/>
              </a:rPr>
              <a:t>Soils that are not captured and retained can become  </a:t>
            </a:r>
            <a:br>
              <a:rPr lang="en-US" altLang="en-US" sz="1800" b="1" dirty="0">
                <a:solidFill>
                  <a:schemeClr val="accent1">
                    <a:lumMod val="50000"/>
                  </a:schemeClr>
                </a:solidFill>
                <a:cs typeface="Arial" panose="020B0604020202020204" pitchFamily="34" charset="0"/>
              </a:rPr>
            </a:br>
            <a:r>
              <a:rPr lang="en-US" altLang="en-US" sz="1800" b="1" dirty="0">
                <a:solidFill>
                  <a:schemeClr val="accent1">
                    <a:lumMod val="50000"/>
                  </a:schemeClr>
                </a:solidFill>
                <a:cs typeface="Arial" panose="020B0604020202020204" pitchFamily="34" charset="0"/>
              </a:rPr>
              <a:t>airborne, effecting IAQ ( Indoor Air Quality )</a:t>
            </a:r>
          </a:p>
          <a:p>
            <a:pPr marL="342900" indent="-342900">
              <a:lnSpc>
                <a:spcPct val="150000"/>
              </a:lnSpc>
              <a:buClr>
                <a:schemeClr val="accent1"/>
              </a:buClr>
              <a:buFont typeface="Wingdings" panose="05000000000000000000" pitchFamily="2" charset="2"/>
              <a:buChar char="§"/>
            </a:pPr>
            <a:r>
              <a:rPr lang="en-US" altLang="en-US" sz="1800" b="1" dirty="0">
                <a:solidFill>
                  <a:schemeClr val="accent1">
                    <a:lumMod val="50000"/>
                  </a:schemeClr>
                </a:solidFill>
                <a:cs typeface="Arial" panose="020B0604020202020204" pitchFamily="34" charset="0"/>
              </a:rPr>
              <a:t>Soils accumulate most frequently within the first 10-20  </a:t>
            </a:r>
            <a:br>
              <a:rPr lang="en-US" altLang="en-US" sz="1800" b="1" dirty="0">
                <a:solidFill>
                  <a:schemeClr val="accent1">
                    <a:lumMod val="50000"/>
                  </a:schemeClr>
                </a:solidFill>
                <a:cs typeface="Arial" panose="020B0604020202020204" pitchFamily="34" charset="0"/>
              </a:rPr>
            </a:br>
            <a:r>
              <a:rPr lang="en-US" altLang="en-US" sz="1800" b="1" dirty="0">
                <a:solidFill>
                  <a:schemeClr val="accent1">
                    <a:lumMod val="50000"/>
                  </a:schemeClr>
                </a:solidFill>
                <a:cs typeface="Arial" panose="020B0604020202020204" pitchFamily="34" charset="0"/>
              </a:rPr>
              <a:t>feet of an entrance</a:t>
            </a:r>
          </a:p>
          <a:p>
            <a:endParaRPr lang="en-US" sz="2200" dirty="0"/>
          </a:p>
        </p:txBody>
      </p:sp>
      <p:sp>
        <p:nvSpPr>
          <p:cNvPr id="12" name="Rectangle 11">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F086818F-E746-4A76-A892-9AF442395287}"/>
              </a:ext>
            </a:extLst>
          </p:cNvPr>
          <p:cNvSpPr txBox="1"/>
          <p:nvPr/>
        </p:nvSpPr>
        <p:spPr>
          <a:xfrm>
            <a:off x="462813" y="-50069"/>
            <a:ext cx="11266373" cy="584775"/>
          </a:xfrm>
          <a:prstGeom prst="rect">
            <a:avLst/>
          </a:prstGeom>
          <a:noFill/>
        </p:spPr>
        <p:txBody>
          <a:bodyPr wrap="square">
            <a:spAutoFit/>
          </a:bodyPr>
          <a:lstStyle/>
          <a:p>
            <a:pPr algn="ctr" eaLnBrk="1" hangingPunct="1"/>
            <a:r>
              <a:rPr lang="en-US" altLang="en-US" sz="3200" b="1" dirty="0">
                <a:solidFill>
                  <a:schemeClr val="accent1">
                    <a:lumMod val="50000"/>
                  </a:schemeClr>
                </a:solidFill>
              </a:rPr>
              <a:t>Benefits of Floor Matting:</a:t>
            </a:r>
          </a:p>
        </p:txBody>
      </p:sp>
      <p:pic>
        <p:nvPicPr>
          <p:cNvPr id="11" name="Picture 12" descr="370ap">
            <a:extLst>
              <a:ext uri="{FF2B5EF4-FFF2-40B4-BE49-F238E27FC236}">
                <a16:creationId xmlns:a16="http://schemas.microsoft.com/office/drawing/2014/main" id="{55C0C68E-9CC8-401E-B93B-9781C8CF18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488"/>
          <a:stretch/>
        </p:blipFill>
        <p:spPr bwMode="auto">
          <a:xfrm>
            <a:off x="5319968" y="4721644"/>
            <a:ext cx="2714129" cy="14968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5" name="Picture 5" descr="118 New Entrance">
            <a:extLst>
              <a:ext uri="{FF2B5EF4-FFF2-40B4-BE49-F238E27FC236}">
                <a16:creationId xmlns:a16="http://schemas.microsoft.com/office/drawing/2014/main" id="{000B4DDE-0258-4FA4-BE91-FA040CB7E4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46" r="16249"/>
          <a:stretch/>
        </p:blipFill>
        <p:spPr bwMode="auto">
          <a:xfrm>
            <a:off x="8743951" y="4692693"/>
            <a:ext cx="2673350" cy="1525751"/>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53B4D2C-C68F-4EA5-BDA3-C1C2C1744D1C}"/>
              </a:ext>
            </a:extLst>
          </p:cNvPr>
          <p:cNvPicPr>
            <a:picLocks noChangeAspect="1"/>
          </p:cNvPicPr>
          <p:nvPr/>
        </p:nvPicPr>
        <p:blipFill>
          <a:blip r:embed="rId4"/>
          <a:stretch>
            <a:fillRect/>
          </a:stretch>
        </p:blipFill>
        <p:spPr>
          <a:xfrm>
            <a:off x="783645" y="918089"/>
            <a:ext cx="3759201" cy="4835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4326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338-A115-4D19-8A9B-DE87DB677B63}"/>
              </a:ext>
            </a:extLst>
          </p:cNvPr>
          <p:cNvSpPr>
            <a:spLocks noGrp="1"/>
          </p:cNvSpPr>
          <p:nvPr>
            <p:ph type="title"/>
          </p:nvPr>
        </p:nvSpPr>
        <p:spPr>
          <a:xfrm>
            <a:off x="1653363" y="365760"/>
            <a:ext cx="9367203" cy="1188720"/>
          </a:xfrm>
        </p:spPr>
        <p:txBody>
          <a:bodyPr>
            <a:normAutofit fontScale="90000"/>
          </a:bodyPr>
          <a:lstStyle/>
          <a:p>
            <a:r>
              <a:rPr lang="en-US" dirty="0">
                <a:solidFill>
                  <a:srgbClr val="002060"/>
                </a:solidFill>
              </a:rPr>
              <a:t>How to select Entrance Mats</a:t>
            </a:r>
            <a:br>
              <a:rPr lang="en-US" dirty="0">
                <a:solidFill>
                  <a:srgbClr val="002060"/>
                </a:solidFill>
              </a:rPr>
            </a:b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We recommend conducting an internal audit of the facility </a:t>
            </a:r>
            <a:r>
              <a:rPr lang="en-US"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climate </a:t>
            </a: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environment and </a:t>
            </a:r>
            <a:r>
              <a:rPr lang="en-US"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foot traffic volume </a:t>
            </a:r>
            <a:r>
              <a:rPr lang="en-US"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for visitors and employees. </a:t>
            </a:r>
            <a:br>
              <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002060"/>
              </a:solidFill>
            </a:endParaRP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D991386-C451-4F78-9B0A-E0CEC0E99B93}"/>
              </a:ext>
            </a:extLst>
          </p:cNvPr>
          <p:cNvSpPr txBox="1">
            <a:spLocks noGrp="1"/>
          </p:cNvSpPr>
          <p:nvPr>
            <p:ph idx="1"/>
          </p:nvPr>
        </p:nvSpPr>
        <p:spPr>
          <a:xfrm>
            <a:off x="1809128" y="2040232"/>
            <a:ext cx="9367204" cy="4041648"/>
          </a:xfrm>
          <a:prstGeom prst="rect">
            <a:avLst/>
          </a:prstGeom>
        </p:spPr>
        <p:txBody>
          <a:bodyPr rtlCol="0" anchor="t">
            <a:normAutofit fontScale="62500" lnSpcReduction="20000"/>
          </a:bodyPr>
          <a:lstStyle/>
          <a:p>
            <a:pPr>
              <a:lnSpc>
                <a:spcPct val="107000"/>
              </a:lnSpc>
              <a:spcAft>
                <a:spcPts val="800"/>
              </a:spcAft>
            </a:pPr>
            <a:r>
              <a:rPr lang="en-US" sz="3800" b="1" dirty="0">
                <a:solidFill>
                  <a:srgbClr val="002060"/>
                </a:solidFill>
                <a:ea typeface="Calibri" panose="020F0502020204030204" pitchFamily="34" charset="0"/>
                <a:cs typeface="Times New Roman" panose="02020603050405020304" pitchFamily="18" charset="0"/>
              </a:rPr>
              <a:t>Questions to ask:</a:t>
            </a:r>
          </a:p>
          <a:p>
            <a:pPr>
              <a:lnSpc>
                <a:spcPct val="150000"/>
              </a:lnSpc>
              <a:spcAft>
                <a:spcPts val="800"/>
              </a:spcAft>
            </a:pPr>
            <a:r>
              <a:rPr lang="en-US" sz="3400" dirty="0">
                <a:solidFill>
                  <a:srgbClr val="002060"/>
                </a:solidFill>
                <a:ea typeface="Calibri" panose="020F0502020204030204" pitchFamily="34" charset="0"/>
                <a:cs typeface="Times New Roman" panose="02020603050405020304" pitchFamily="18" charset="0"/>
              </a:rPr>
              <a:t>1. </a:t>
            </a:r>
            <a:r>
              <a:rPr lang="en-US" sz="3200" dirty="0">
                <a:solidFill>
                  <a:srgbClr val="002060"/>
                </a:solidFill>
                <a:ea typeface="Calibri" panose="020F0502020204030204" pitchFamily="34" charset="0"/>
                <a:cs typeface="Times New Roman" panose="02020603050405020304" pitchFamily="18" charset="0"/>
              </a:rPr>
              <a:t>What is your facility climate environment? </a:t>
            </a:r>
          </a:p>
          <a:p>
            <a:pPr>
              <a:lnSpc>
                <a:spcPct val="150000"/>
              </a:lnSpc>
              <a:spcAft>
                <a:spcPts val="800"/>
              </a:spcAft>
            </a:pPr>
            <a:r>
              <a:rPr lang="en-US" sz="3200" dirty="0">
                <a:solidFill>
                  <a:srgbClr val="002060"/>
                </a:solidFill>
                <a:ea typeface="Calibri" panose="020F0502020204030204" pitchFamily="34" charset="0"/>
                <a:cs typeface="Times New Roman" panose="02020603050405020304" pitchFamily="18" charset="0"/>
              </a:rPr>
              <a:t>2. How many entrances does a facility have?</a:t>
            </a:r>
          </a:p>
          <a:p>
            <a:pPr>
              <a:lnSpc>
                <a:spcPct val="150000"/>
              </a:lnSpc>
              <a:spcAft>
                <a:spcPts val="800"/>
              </a:spcAft>
            </a:pPr>
            <a:r>
              <a:rPr lang="en-US" sz="3200" dirty="0">
                <a:solidFill>
                  <a:srgbClr val="002060"/>
                </a:solidFill>
                <a:ea typeface="Calibri" panose="020F0502020204030204" pitchFamily="34" charset="0"/>
                <a:cs typeface="Times New Roman" panose="02020603050405020304" pitchFamily="18" charset="0"/>
              </a:rPr>
              <a:t>3. What is your daily expected foot traffic?</a:t>
            </a:r>
          </a:p>
          <a:p>
            <a:pPr marL="742950" lvl="1" indent="-285750">
              <a:lnSpc>
                <a:spcPct val="107000"/>
              </a:lnSpc>
              <a:spcAft>
                <a:spcPts val="800"/>
              </a:spcAft>
              <a:buFont typeface="Arial" panose="020B0604020202020204" pitchFamily="34" charset="0"/>
              <a:buChar char="•"/>
            </a:pPr>
            <a:r>
              <a:rPr lang="en-US" sz="2900" b="1" dirty="0">
                <a:solidFill>
                  <a:srgbClr val="002060"/>
                </a:solidFill>
                <a:ea typeface="Calibri" panose="020F0502020204030204" pitchFamily="34" charset="0"/>
                <a:cs typeface="Times New Roman" panose="02020603050405020304" pitchFamily="18" charset="0"/>
              </a:rPr>
              <a:t>Light Traffic </a:t>
            </a:r>
            <a:r>
              <a:rPr lang="en-US" sz="2900" dirty="0">
                <a:solidFill>
                  <a:srgbClr val="002060"/>
                </a:solidFill>
                <a:ea typeface="Calibri" panose="020F0502020204030204" pitchFamily="34" charset="0"/>
                <a:cs typeface="Times New Roman" panose="02020603050405020304" pitchFamily="18" charset="0"/>
              </a:rPr>
              <a:t>– Under 125 people</a:t>
            </a:r>
          </a:p>
          <a:p>
            <a:pPr marL="742950" lvl="1" indent="-285750">
              <a:lnSpc>
                <a:spcPct val="107000"/>
              </a:lnSpc>
              <a:spcAft>
                <a:spcPts val="800"/>
              </a:spcAft>
              <a:buFont typeface="Arial" panose="020B0604020202020204" pitchFamily="34" charset="0"/>
              <a:buChar char="•"/>
            </a:pPr>
            <a:r>
              <a:rPr lang="en-US" sz="2900" b="1" dirty="0">
                <a:solidFill>
                  <a:srgbClr val="002060"/>
                </a:solidFill>
                <a:ea typeface="Calibri" panose="020F0502020204030204" pitchFamily="34" charset="0"/>
                <a:cs typeface="Times New Roman" panose="02020603050405020304" pitchFamily="18" charset="0"/>
              </a:rPr>
              <a:t>Medium Traffic </a:t>
            </a:r>
            <a:r>
              <a:rPr lang="en-US" sz="2900" dirty="0">
                <a:solidFill>
                  <a:srgbClr val="002060"/>
                </a:solidFill>
                <a:ea typeface="Calibri" panose="020F0502020204030204" pitchFamily="34" charset="0"/>
                <a:cs typeface="Times New Roman" panose="02020603050405020304" pitchFamily="18" charset="0"/>
              </a:rPr>
              <a:t>– Up to 500 people</a:t>
            </a:r>
          </a:p>
          <a:p>
            <a:pPr marL="742950" lvl="1" indent="-285750">
              <a:lnSpc>
                <a:spcPct val="107000"/>
              </a:lnSpc>
              <a:spcAft>
                <a:spcPts val="800"/>
              </a:spcAft>
              <a:buFont typeface="Arial" panose="020B0604020202020204" pitchFamily="34" charset="0"/>
              <a:buChar char="•"/>
            </a:pPr>
            <a:r>
              <a:rPr lang="en-US" sz="2900" b="1" dirty="0">
                <a:solidFill>
                  <a:srgbClr val="002060"/>
                </a:solidFill>
                <a:ea typeface="Calibri" panose="020F0502020204030204" pitchFamily="34" charset="0"/>
                <a:cs typeface="Times New Roman" panose="02020603050405020304" pitchFamily="18" charset="0"/>
              </a:rPr>
              <a:t>High Traffic </a:t>
            </a:r>
            <a:r>
              <a:rPr lang="en-US" sz="2900" dirty="0">
                <a:solidFill>
                  <a:srgbClr val="002060"/>
                </a:solidFill>
                <a:ea typeface="Calibri" panose="020F0502020204030204" pitchFamily="34" charset="0"/>
                <a:cs typeface="Times New Roman" panose="02020603050405020304" pitchFamily="18" charset="0"/>
              </a:rPr>
              <a:t>– 1,500 People or more</a:t>
            </a:r>
          </a:p>
          <a:p>
            <a:pPr marL="0" indent="0">
              <a:buNone/>
            </a:pPr>
            <a:r>
              <a:rPr lang="en-US" sz="2400" dirty="0">
                <a:solidFill>
                  <a:srgbClr val="002060"/>
                </a:solidFill>
              </a:rPr>
              <a:t> </a:t>
            </a:r>
          </a:p>
          <a:p>
            <a:endParaRPr lang="en-US" sz="2400" dirty="0"/>
          </a:p>
        </p:txBody>
      </p:sp>
      <p:sp>
        <p:nvSpPr>
          <p:cNvPr id="10" name="TextBox 9">
            <a:extLst>
              <a:ext uri="{FF2B5EF4-FFF2-40B4-BE49-F238E27FC236}">
                <a16:creationId xmlns:a16="http://schemas.microsoft.com/office/drawing/2014/main" id="{58EB202D-96E8-41FC-8C95-F3657517E2E0}"/>
              </a:ext>
            </a:extLst>
          </p:cNvPr>
          <p:cNvSpPr txBox="1"/>
          <p:nvPr/>
        </p:nvSpPr>
        <p:spPr>
          <a:xfrm>
            <a:off x="1809128" y="2949029"/>
            <a:ext cx="6484480" cy="3752630"/>
          </a:xfrm>
          <a:prstGeom prst="rect">
            <a:avLst/>
          </a:prstGeom>
          <a:noFill/>
        </p:spPr>
        <p:txBody>
          <a:bodyPr wrap="square">
            <a:spAutoFit/>
          </a:bodyPr>
          <a:lstStyle/>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2060"/>
                </a:solidFill>
                <a:latin typeface="Arial" panose="020B0604020202020204" pitchFamily="34" charset="0"/>
                <a:ea typeface="Calibri" panose="020F0502020204030204" pitchFamily="34" charset="0"/>
                <a:cs typeface="Times New Roman" panose="02020603050405020304" pitchFamily="18" charset="0"/>
              </a:rPr>
              <a:t>Fact</a:t>
            </a:r>
            <a:r>
              <a:rPr lang="en-US" sz="18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altLang="en-US" sz="1800" dirty="0">
                <a:solidFill>
                  <a:srgbClr val="002060"/>
                </a:solidFill>
                <a:latin typeface="Arial" panose="020B0604020202020204" pitchFamily="34" charset="0"/>
                <a:cs typeface="Arial" panose="020B0604020202020204" pitchFamily="34" charset="0"/>
              </a:rPr>
              <a:t>90% of all dust &amp; dirt is tracked into a facility from people walking through the front door! Stop the spread of germs and allergens with entrance mats.</a:t>
            </a:r>
          </a:p>
        </p:txBody>
      </p:sp>
      <p:pic>
        <p:nvPicPr>
          <p:cNvPr id="12" name="Picture 11" descr="A wooden table&#10;&#10;Description automatically generated">
            <a:extLst>
              <a:ext uri="{FF2B5EF4-FFF2-40B4-BE49-F238E27FC236}">
                <a16:creationId xmlns:a16="http://schemas.microsoft.com/office/drawing/2014/main" id="{38A9F63F-4165-413E-AC13-E7E8CBD39B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096" t="25684" r="20784" b="11302"/>
          <a:stretch/>
        </p:blipFill>
        <p:spPr>
          <a:xfrm>
            <a:off x="8102765" y="2055253"/>
            <a:ext cx="3581401" cy="4436987"/>
          </a:xfrm>
          <a:prstGeom prst="rect">
            <a:avLst/>
          </a:prstGeom>
          <a:ln w="38100">
            <a:solidFill>
              <a:schemeClr val="bg2"/>
            </a:solidFill>
          </a:ln>
        </p:spPr>
      </p:pic>
    </p:spTree>
    <p:extLst>
      <p:ext uri="{BB962C8B-B14F-4D97-AF65-F5344CB8AC3E}">
        <p14:creationId xmlns:p14="http://schemas.microsoft.com/office/powerpoint/2010/main" val="351795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E6677A9-E41D-4AE3-9871-C58EAA0B70CA}"/>
              </a:ext>
            </a:extLst>
          </p:cNvPr>
          <p:cNvSpPr>
            <a:spLocks noGrp="1"/>
          </p:cNvSpPr>
          <p:nvPr>
            <p:ph type="title"/>
          </p:nvPr>
        </p:nvSpPr>
        <p:spPr>
          <a:xfrm>
            <a:off x="774700" y="761999"/>
            <a:ext cx="3759200" cy="5368413"/>
          </a:xfrm>
        </p:spPr>
        <p:txBody>
          <a:bodyPr>
            <a:normAutofit/>
          </a:bodyPr>
          <a:lstStyle/>
          <a:p>
            <a:endParaRPr lang="en-US" dirty="0">
              <a:solidFill>
                <a:srgbClr val="FFFFFF"/>
              </a:solidFill>
            </a:endParaRP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A134F9-0E2B-43B2-BD20-3F82BECE3528}"/>
              </a:ext>
            </a:extLst>
          </p:cNvPr>
          <p:cNvSpPr>
            <a:spLocks noGrp="1"/>
          </p:cNvSpPr>
          <p:nvPr>
            <p:ph idx="1"/>
          </p:nvPr>
        </p:nvSpPr>
        <p:spPr>
          <a:xfrm>
            <a:off x="5278216" y="530368"/>
            <a:ext cx="6053804" cy="3825063"/>
          </a:xfrm>
        </p:spPr>
        <p:txBody>
          <a:bodyPr anchor="ctr">
            <a:normAutofit/>
          </a:bodyPr>
          <a:lstStyle/>
          <a:p>
            <a:pPr lvl="0"/>
            <a:r>
              <a:rPr lang="en-US" sz="1800" b="1" dirty="0">
                <a:solidFill>
                  <a:schemeClr val="accent1">
                    <a:lumMod val="50000"/>
                  </a:schemeClr>
                </a:solidFill>
              </a:rPr>
              <a:t>SCRAPER MAT</a:t>
            </a:r>
            <a:r>
              <a:rPr lang="en-US" sz="1800" dirty="0">
                <a:solidFill>
                  <a:schemeClr val="accent1">
                    <a:lumMod val="50000"/>
                  </a:schemeClr>
                </a:solidFill>
              </a:rPr>
              <a:t>: Designed with an abrasive top surface to assist with the removal of dirt and debris from the bottom of shoes. Best placed outdoors or in between Vistula doorways. </a:t>
            </a:r>
          </a:p>
          <a:p>
            <a:pPr lvl="0"/>
            <a:r>
              <a:rPr lang="en-US" sz="1800" b="1" dirty="0">
                <a:solidFill>
                  <a:schemeClr val="accent1">
                    <a:lumMod val="50000"/>
                  </a:schemeClr>
                </a:solidFill>
              </a:rPr>
              <a:t>SCRAPER &amp; WIPER MAT</a:t>
            </a:r>
            <a:r>
              <a:rPr lang="en-US" sz="1800" dirty="0">
                <a:solidFill>
                  <a:schemeClr val="accent1">
                    <a:lumMod val="50000"/>
                  </a:schemeClr>
                </a:solidFill>
              </a:rPr>
              <a:t>: Designed with an abrasive top surface that scrapes dirt and removes moisture from the bottom of shoes.</a:t>
            </a:r>
          </a:p>
          <a:p>
            <a:pPr lvl="0"/>
            <a:r>
              <a:rPr lang="en-US" sz="1800" b="1" dirty="0">
                <a:solidFill>
                  <a:schemeClr val="accent1">
                    <a:lumMod val="50000"/>
                  </a:schemeClr>
                </a:solidFill>
              </a:rPr>
              <a:t>WIPER MAT</a:t>
            </a:r>
            <a:r>
              <a:rPr lang="en-US" sz="1800" dirty="0">
                <a:solidFill>
                  <a:schemeClr val="accent1">
                    <a:lumMod val="50000"/>
                  </a:schemeClr>
                </a:solidFill>
              </a:rPr>
              <a:t>: Designed to remove moisture and trap fine dirt tracked into buildings from shoes. Wiper Mats are a must in every building to keep floors safer and clean.</a:t>
            </a:r>
          </a:p>
          <a:p>
            <a:endParaRPr lang="en-US" sz="2200" dirty="0"/>
          </a:p>
        </p:txBody>
      </p:sp>
      <p:sp>
        <p:nvSpPr>
          <p:cNvPr id="12" name="Rectangle 11">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F086818F-E746-4A76-A892-9AF442395287}"/>
              </a:ext>
            </a:extLst>
          </p:cNvPr>
          <p:cNvSpPr txBox="1"/>
          <p:nvPr/>
        </p:nvSpPr>
        <p:spPr>
          <a:xfrm>
            <a:off x="363578" y="-44209"/>
            <a:ext cx="11364853" cy="892552"/>
          </a:xfrm>
          <a:prstGeom prst="rect">
            <a:avLst/>
          </a:prstGeom>
          <a:noFill/>
        </p:spPr>
        <p:txBody>
          <a:bodyPr wrap="square">
            <a:spAutoFit/>
          </a:bodyPr>
          <a:lstStyle/>
          <a:p>
            <a:pPr algn="ctr" eaLnBrk="1" hangingPunct="1"/>
            <a:r>
              <a:rPr lang="en-US" altLang="en-US" sz="2800" b="1" dirty="0">
                <a:solidFill>
                  <a:schemeClr val="accent1">
                    <a:lumMod val="50000"/>
                  </a:schemeClr>
                </a:solidFill>
              </a:rPr>
              <a:t>TYPES OF ENTRANCE MATTING </a:t>
            </a:r>
          </a:p>
          <a:p>
            <a:pPr eaLnBrk="1" hangingPunct="1"/>
            <a:endParaRPr lang="en-US" altLang="en-US" sz="2400" b="1" dirty="0">
              <a:solidFill>
                <a:srgbClr val="0070C0"/>
              </a:solidFill>
              <a:latin typeface="Arial Narrow" pitchFamily="34" charset="0"/>
            </a:endParaRPr>
          </a:p>
        </p:txBody>
      </p:sp>
      <p:pic>
        <p:nvPicPr>
          <p:cNvPr id="16" name="Picture 4">
            <a:extLst>
              <a:ext uri="{FF2B5EF4-FFF2-40B4-BE49-F238E27FC236}">
                <a16:creationId xmlns:a16="http://schemas.microsoft.com/office/drawing/2014/main" id="{4AE74F9A-59E9-45D8-836B-ACAC59633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 y="848343"/>
            <a:ext cx="3621024" cy="2412107"/>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7" name="Picture 4" descr="130 ent">
            <a:extLst>
              <a:ext uri="{FF2B5EF4-FFF2-40B4-BE49-F238E27FC236}">
                <a16:creationId xmlns:a16="http://schemas.microsoft.com/office/drawing/2014/main" id="{7703154A-D2C7-45B1-8649-3DCA611C1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40" t="11259" r="10001"/>
          <a:stretch/>
        </p:blipFill>
        <p:spPr bwMode="auto">
          <a:xfrm>
            <a:off x="841247" y="3429001"/>
            <a:ext cx="3621024" cy="2374506"/>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8" name="Picture 3" descr="117HeritageRibapp">
            <a:extLst>
              <a:ext uri="{FF2B5EF4-FFF2-40B4-BE49-F238E27FC236}">
                <a16:creationId xmlns:a16="http://schemas.microsoft.com/office/drawing/2014/main" id="{D1795232-ED24-4F34-9A6F-FE99B5903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183" r="26904" b="11674"/>
          <a:stretch>
            <a:fillRect/>
          </a:stretch>
        </p:blipFill>
        <p:spPr bwMode="auto">
          <a:xfrm>
            <a:off x="5143208" y="4612457"/>
            <a:ext cx="3042997" cy="1715174"/>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20" name="Picture 5" descr="118 New Entrance">
            <a:extLst>
              <a:ext uri="{FF2B5EF4-FFF2-40B4-BE49-F238E27FC236}">
                <a16:creationId xmlns:a16="http://schemas.microsoft.com/office/drawing/2014/main" id="{9D4BF1D2-E606-4E5E-B672-D11DCAC7C5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46" r="16249"/>
          <a:stretch/>
        </p:blipFill>
        <p:spPr bwMode="auto">
          <a:xfrm>
            <a:off x="8572500" y="4612457"/>
            <a:ext cx="3047999" cy="1725426"/>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02358"/>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4472C4"/>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1305</Words>
  <Application>Microsoft Office PowerPoint</Application>
  <PresentationFormat>Widescreen</PresentationFormat>
  <Paragraphs>216</Paragraphs>
  <Slides>21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Arial Narrow</vt:lpstr>
      <vt:lpstr>Calibri</vt:lpstr>
      <vt:lpstr>Calibri Light</vt:lpstr>
      <vt:lpstr>Courier New</vt:lpstr>
      <vt:lpstr>Montserrat</vt:lpstr>
      <vt:lpstr>Wingdings</vt:lpstr>
      <vt:lpstr>Office Theme</vt:lpstr>
      <vt:lpstr>Image</vt:lpstr>
      <vt:lpstr>PowerPoint Presentation</vt:lpstr>
      <vt:lpstr>AGENDA</vt:lpstr>
      <vt:lpstr>Why Choose Crown Mats</vt:lpstr>
      <vt:lpstr>Where do mats go? </vt:lpstr>
      <vt:lpstr>EVERYWHERE </vt:lpstr>
      <vt:lpstr>CROWN HERITAGE </vt:lpstr>
      <vt:lpstr>IMAGE OR GRAPHIC</vt:lpstr>
      <vt:lpstr>How to select Entrance Mats We recommend conducting an internal audit of the facility climate environment and foot traffic volume for visitors and employees.  </vt:lpstr>
      <vt:lpstr>PowerPoint Presentation</vt:lpstr>
      <vt:lpstr>Outdoor Mats </vt:lpstr>
      <vt:lpstr> Indoor Mats NEW! ThermoGrip™ Backing    </vt:lpstr>
      <vt:lpstr>Most Common Indoor Mats</vt:lpstr>
      <vt:lpstr>Image Mats</vt:lpstr>
      <vt:lpstr>Walk-N-Clean</vt:lpstr>
      <vt:lpstr>DRY – Ergonomic/ Anti-Fatigue Mats</vt:lpstr>
      <vt:lpstr>Wet -Anti-Fatigue Mats</vt:lpstr>
      <vt:lpstr> Who needs mats? Everyone  </vt:lpstr>
      <vt:lpstr> Worn out- edging falling off,  carpet crushed down</vt:lpstr>
      <vt:lpstr>       </vt:lpstr>
      <vt:lpstr>  Digital Sales and Marketing Tools: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Smith, Lindsay</dc:creator>
  <cp:lastModifiedBy>Thompson, Angela</cp:lastModifiedBy>
  <cp:revision>78</cp:revision>
  <cp:lastPrinted>2021-03-16T14:08:27Z</cp:lastPrinted>
  <dcterms:created xsi:type="dcterms:W3CDTF">2021-01-18T21:52:56Z</dcterms:created>
  <dcterms:modified xsi:type="dcterms:W3CDTF">2022-05-11T15:48:20Z</dcterms:modified>
</cp:coreProperties>
</file>